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5" r:id="rId5"/>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B40"/>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41FB9A-D052-4E71-B2FE-E3AFBF8433F7}" v="16" dt="2025-02-07T10:08:35.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0B46C1-CBDA-4809-B638-78E1D0276147}" type="datetimeFigureOut">
              <a:rPr lang="fr-FR" smtClean="0"/>
              <a:t>07/02/2025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224D42-3B8A-46ED-83A6-F5B9E4A5B1E5}" type="slidenum">
              <a:rPr lang="fr-FR" smtClean="0"/>
              <a:t>‹N°›</a:t>
            </a:fld>
            <a:endParaRPr lang="fr-FR"/>
          </a:p>
        </p:txBody>
      </p:sp>
    </p:spTree>
    <p:extLst>
      <p:ext uri="{BB962C8B-B14F-4D97-AF65-F5344CB8AC3E}">
        <p14:creationId xmlns:p14="http://schemas.microsoft.com/office/powerpoint/2010/main" val="3366919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2224D42-3B8A-46ED-83A6-F5B9E4A5B1E5}" type="slidenum">
              <a:rPr lang="fr-FR" smtClean="0"/>
              <a:t>1</a:t>
            </a:fld>
            <a:endParaRPr lang="fr-FR"/>
          </a:p>
        </p:txBody>
      </p:sp>
    </p:spTree>
    <p:extLst>
      <p:ext uri="{BB962C8B-B14F-4D97-AF65-F5344CB8AC3E}">
        <p14:creationId xmlns:p14="http://schemas.microsoft.com/office/powerpoint/2010/main" val="31518729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r>
              <a:rPr lang="fr-FR"/>
              <a:t>Modifiez le style du titre</a:t>
            </a:r>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6456127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pPr lvl="0"/>
            <a:r>
              <a:rPr lang="fr-FR"/>
              <a:t>Cliquez pour modifier les styles du texte du masque</a:t>
            </a:r>
          </a:p>
        </p:txBody>
      </p:sp>
    </p:spTree>
    <p:extLst>
      <p:ext uri="{BB962C8B-B14F-4D97-AF65-F5344CB8AC3E}">
        <p14:creationId xmlns:p14="http://schemas.microsoft.com/office/powerpoint/2010/main" val="38879621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14335882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373313946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13089311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fr-FR"/>
              <a:t>Modifiez le style du titre</a:t>
            </a:r>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718736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r>
              <a:rPr lang="fr-FR"/>
              <a:t>Modifiez le style du titre</a:t>
            </a:r>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fr-FR"/>
              <a:t>Modifiez le style des sous-titres du masque</a:t>
            </a:r>
            <a:endParaRPr/>
          </a:p>
        </p:txBody>
      </p:sp>
    </p:spTree>
    <p:extLst>
      <p:ext uri="{BB962C8B-B14F-4D97-AF65-F5344CB8AC3E}">
        <p14:creationId xmlns:p14="http://schemas.microsoft.com/office/powerpoint/2010/main" val="152422054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20441824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6378986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r>
              <a:rPr lang="fr-FR"/>
              <a:t>Modifiez le style du titre</a:t>
            </a:r>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r>
              <a:rPr lang="fr-FR"/>
              <a:t>Modifiez le style des sous-titres du masque</a:t>
            </a:r>
            <a:endParaRPr/>
          </a:p>
        </p:txBody>
      </p:sp>
    </p:spTree>
    <p:extLst>
      <p:ext uri="{BB962C8B-B14F-4D97-AF65-F5344CB8AC3E}">
        <p14:creationId xmlns:p14="http://schemas.microsoft.com/office/powerpoint/2010/main" val="8003746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46214512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fr-FR"/>
              <a:t>Modifiez le style des sous-titres du masque</a:t>
            </a:r>
            <a:endParaRPr/>
          </a:p>
        </p:txBody>
      </p:sp>
    </p:spTree>
    <p:extLst>
      <p:ext uri="{BB962C8B-B14F-4D97-AF65-F5344CB8AC3E}">
        <p14:creationId xmlns:p14="http://schemas.microsoft.com/office/powerpoint/2010/main" val="274863380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32623421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18942585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4285953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Tree>
    <p:extLst>
      <p:ext uri="{BB962C8B-B14F-4D97-AF65-F5344CB8AC3E}">
        <p14:creationId xmlns:p14="http://schemas.microsoft.com/office/powerpoint/2010/main" val="246147779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35175653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fr-FR"/>
              <a:t>Modifiez le style des sous-titres du masque</a:t>
            </a:r>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fr-FR"/>
              <a:t>Modifiez le style des sous-titres du masque</a:t>
            </a:r>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r>
              <a:rPr lang="fr-FR"/>
              <a:t>Modifiez le style des sous-titres du masque</a:t>
            </a:r>
            <a:endParaRPr/>
          </a:p>
        </p:txBody>
      </p:sp>
    </p:spTree>
    <p:extLst>
      <p:ext uri="{BB962C8B-B14F-4D97-AF65-F5344CB8AC3E}">
        <p14:creationId xmlns:p14="http://schemas.microsoft.com/office/powerpoint/2010/main" val="350798323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10015870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fr-FR"/>
              <a:t>Modifiez le style des sous-titres du masque</a:t>
            </a:r>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r>
              <a:rPr lang="fr-FR"/>
              <a:t>Modifiez le style des sous-titres du masque</a:t>
            </a:r>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fr-FR"/>
              <a:t>Modifiez le style des sous-titres du masque</a:t>
            </a:r>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r>
              <a:rPr lang="fr-FR"/>
              <a:t>Modifiez le style du titre</a:t>
            </a:r>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423249762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fr-FR"/>
              <a:t>Modifiez le style des sous-titres du masque</a:t>
            </a:r>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22129856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1579919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312979468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202586166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r>
              <a:rPr lang="fr-FR"/>
              <a:t>Modifiez le style des sous-titres du masque</a:t>
            </a:r>
            <a:endParaRPr/>
          </a:p>
        </p:txBody>
      </p:sp>
    </p:spTree>
    <p:extLst>
      <p:ext uri="{BB962C8B-B14F-4D97-AF65-F5344CB8AC3E}">
        <p14:creationId xmlns:p14="http://schemas.microsoft.com/office/powerpoint/2010/main" val="37765608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r>
              <a:rPr lang="fr-FR"/>
              <a:t>Modifiez le style du titre</a:t>
            </a:r>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r>
              <a:rPr lang="fr-FR"/>
              <a:t>Modifiez le style des sous-titres du masque</a:t>
            </a:r>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11860701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314503437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76461351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7"/>
        <p:cNvGrpSpPr/>
        <p:nvPr/>
      </p:nvGrpSpPr>
      <p:grpSpPr>
        <a:xfrm>
          <a:off x="0" y="0"/>
          <a:ext cx="0" cy="0"/>
          <a:chOff x="0" y="0"/>
          <a:chExt cx="0" cy="0"/>
        </a:xfrm>
      </p:grpSpPr>
    </p:spTree>
    <p:extLst>
      <p:ext uri="{BB962C8B-B14F-4D97-AF65-F5344CB8AC3E}">
        <p14:creationId xmlns:p14="http://schemas.microsoft.com/office/powerpoint/2010/main" val="243381722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409462606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125706877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pPr lvl="0"/>
            <a:r>
              <a:rPr lang="fr-FR"/>
              <a:t>Cliquez pour modifier les styles du texte du masque</a:t>
            </a:r>
          </a:p>
        </p:txBody>
      </p:sp>
    </p:spTree>
    <p:extLst>
      <p:ext uri="{BB962C8B-B14F-4D97-AF65-F5344CB8AC3E}">
        <p14:creationId xmlns:p14="http://schemas.microsoft.com/office/powerpoint/2010/main" val="39395122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r>
              <a:rPr lang="fr-FR"/>
              <a:t>Modifiez le style du titre</a:t>
            </a:r>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27468869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r>
              <a:rPr lang="fr-FR"/>
              <a:t>Modifiez le style des sous-titres du masque</a:t>
            </a:r>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pPr lvl="0"/>
            <a:r>
              <a:rPr lang="fr-FR"/>
              <a:t>Cliquez pour modifier les styles du texte du masque</a:t>
            </a: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311459324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r>
              <a:rPr lang="fr-FR"/>
              <a:t>Modifiez le style du titre</a:t>
            </a:r>
            <a:endParaRPr/>
          </a:p>
        </p:txBody>
      </p:sp>
    </p:spTree>
    <p:extLst>
      <p:ext uri="{BB962C8B-B14F-4D97-AF65-F5344CB8AC3E}">
        <p14:creationId xmlns:p14="http://schemas.microsoft.com/office/powerpoint/2010/main" val="40931796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1262581452"/>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4"/>
        <p:cNvGrpSpPr/>
        <p:nvPr/>
      </p:nvGrpSpPr>
      <p:grpSpPr>
        <a:xfrm>
          <a:off x="0" y="0"/>
          <a:ext cx="0" cy="0"/>
          <a:chOff x="0" y="0"/>
          <a:chExt cx="0" cy="0"/>
        </a:xfrm>
      </p:grpSpPr>
      <p:sp>
        <p:nvSpPr>
          <p:cNvPr id="155" name="Google Shape;155;p36"/>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6" name="Google Shape;156;p36"/>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2246155919"/>
      </p:ext>
    </p:extLst>
  </p:cSld>
  <p:clrMap bg1="lt1" tx1="dk1" bg2="dk2" tx2="lt2" accent1="accent1" accent2="accent2" accent3="accent3" accent4="accent4" accent5="accent5" accent6="accent6" hlink="hlink" folHlink="folHlink"/>
  <p:sldLayoutIdLst>
    <p:sldLayoutId id="2147483696" r:id="rId1"/>
  </p:sldLayoutIdLst>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Police, texte, Graphique, logo&#10;&#10;Description générée automatiquement">
            <a:extLst>
              <a:ext uri="{FF2B5EF4-FFF2-40B4-BE49-F238E27FC236}">
                <a16:creationId xmlns:a16="http://schemas.microsoft.com/office/drawing/2014/main" id="{C39E0043-B2F9-A699-A76E-EBF7EAC54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3321" y="2640812"/>
            <a:ext cx="6619736" cy="1518162"/>
          </a:xfrm>
          <a:prstGeom prst="rect">
            <a:avLst/>
          </a:prstGeom>
        </p:spPr>
      </p:pic>
      <p:pic>
        <p:nvPicPr>
          <p:cNvPr id="9" name="Image 8" descr="Une image contenant Police, Graphique, texte, logo&#10;&#10;Description générée automatiquement">
            <a:extLst>
              <a:ext uri="{FF2B5EF4-FFF2-40B4-BE49-F238E27FC236}">
                <a16:creationId xmlns:a16="http://schemas.microsoft.com/office/drawing/2014/main" id="{CC533900-5BAF-402A-0C4B-E435369F24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2469" y="5694116"/>
            <a:ext cx="1729531" cy="1729531"/>
          </a:xfrm>
          <a:prstGeom prst="rect">
            <a:avLst/>
          </a:prstGeom>
        </p:spPr>
      </p:pic>
      <p:sp>
        <p:nvSpPr>
          <p:cNvPr id="3" name="ZoneTexte 2">
            <a:extLst>
              <a:ext uri="{FF2B5EF4-FFF2-40B4-BE49-F238E27FC236}">
                <a16:creationId xmlns:a16="http://schemas.microsoft.com/office/drawing/2014/main" id="{5DFA2BCE-760A-0B83-64C6-532036B17830}"/>
              </a:ext>
            </a:extLst>
          </p:cNvPr>
          <p:cNvSpPr txBox="1"/>
          <p:nvPr/>
        </p:nvSpPr>
        <p:spPr>
          <a:xfrm>
            <a:off x="-98322" y="6488668"/>
            <a:ext cx="4935793" cy="369332"/>
          </a:xfrm>
          <a:prstGeom prst="rect">
            <a:avLst/>
          </a:prstGeom>
          <a:noFill/>
        </p:spPr>
        <p:txBody>
          <a:bodyPr wrap="square" rtlCol="0">
            <a:spAutoFit/>
          </a:bodyPr>
          <a:lstStyle/>
          <a:p>
            <a:pPr algn="ctr"/>
            <a:r>
              <a:rPr lang="fr-FR" sz="1800" dirty="0">
                <a:solidFill>
                  <a:schemeClr val="bg1"/>
                </a:solidFill>
              </a:rPr>
              <a:t>https://github.com/msk0910/Quizzeo-project</a:t>
            </a:r>
          </a:p>
        </p:txBody>
      </p:sp>
    </p:spTree>
    <p:extLst>
      <p:ext uri="{BB962C8B-B14F-4D97-AF65-F5344CB8AC3E}">
        <p14:creationId xmlns:p14="http://schemas.microsoft.com/office/powerpoint/2010/main" val="137905299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9E190C-4CFC-C348-A52C-2BB707A68794}"/>
              </a:ext>
            </a:extLst>
          </p:cNvPr>
          <p:cNvSpPr>
            <a:spLocks noGrp="1"/>
          </p:cNvSpPr>
          <p:nvPr>
            <p:ph type="title"/>
          </p:nvPr>
        </p:nvSpPr>
        <p:spPr>
          <a:xfrm>
            <a:off x="2878797" y="0"/>
            <a:ext cx="6172400" cy="1255200"/>
          </a:xfrm>
        </p:spPr>
        <p:txBody>
          <a:bodyPr/>
          <a:lstStyle/>
          <a:p>
            <a:pPr algn="ctr"/>
            <a:r>
              <a:rPr lang="fr-FR" dirty="0">
                <a:solidFill>
                  <a:srgbClr val="FF9999"/>
                </a:solidFill>
              </a:rPr>
              <a:t>Page d’accueil</a:t>
            </a:r>
          </a:p>
        </p:txBody>
      </p:sp>
      <p:pic>
        <p:nvPicPr>
          <p:cNvPr id="4" name="Image 3">
            <a:extLst>
              <a:ext uri="{FF2B5EF4-FFF2-40B4-BE49-F238E27FC236}">
                <a16:creationId xmlns:a16="http://schemas.microsoft.com/office/drawing/2014/main" id="{166AF1DE-BD04-8B86-D837-4AF0953CF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060" y="1384184"/>
            <a:ext cx="5349965" cy="2541864"/>
          </a:xfrm>
          <a:prstGeom prst="rect">
            <a:avLst/>
          </a:prstGeom>
        </p:spPr>
      </p:pic>
      <p:pic>
        <p:nvPicPr>
          <p:cNvPr id="6" name="Image 5">
            <a:extLst>
              <a:ext uri="{FF2B5EF4-FFF2-40B4-BE49-F238E27FC236}">
                <a16:creationId xmlns:a16="http://schemas.microsoft.com/office/drawing/2014/main" id="{1F8B7B52-7A36-8ED3-D2E9-52A6D5A50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140" y="1384184"/>
            <a:ext cx="5319436" cy="2603007"/>
          </a:xfrm>
          <a:prstGeom prst="rect">
            <a:avLst/>
          </a:prstGeom>
        </p:spPr>
      </p:pic>
      <p:sp>
        <p:nvSpPr>
          <p:cNvPr id="7" name="ZoneTexte 6">
            <a:extLst>
              <a:ext uri="{FF2B5EF4-FFF2-40B4-BE49-F238E27FC236}">
                <a16:creationId xmlns:a16="http://schemas.microsoft.com/office/drawing/2014/main" id="{777F786B-90C1-60E4-BA47-12245179B3EA}"/>
              </a:ext>
            </a:extLst>
          </p:cNvPr>
          <p:cNvSpPr txBox="1"/>
          <p:nvPr/>
        </p:nvSpPr>
        <p:spPr>
          <a:xfrm>
            <a:off x="528506" y="4353886"/>
            <a:ext cx="6172400" cy="1985672"/>
          </a:xfrm>
          <a:prstGeom prst="rect">
            <a:avLst/>
          </a:prstGeom>
          <a:noFill/>
        </p:spPr>
        <p:txBody>
          <a:bodyPr wrap="square" rtlCol="0">
            <a:spAutoFit/>
          </a:bodyPr>
          <a:lstStyle/>
          <a:p>
            <a:pPr>
              <a:lnSpc>
                <a:spcPct val="200000"/>
              </a:lnSpc>
            </a:pPr>
            <a:r>
              <a:rPr lang="fr-FR" sz="1600" dirty="0">
                <a:solidFill>
                  <a:srgbClr val="FF9999"/>
                </a:solidFill>
              </a:rPr>
              <a:t>- Interface simple et respectant les couleurs de l’entreprise.</a:t>
            </a:r>
          </a:p>
          <a:p>
            <a:pPr>
              <a:lnSpc>
                <a:spcPct val="200000"/>
              </a:lnSpc>
            </a:pPr>
            <a:r>
              <a:rPr lang="fr-FR" sz="1600" dirty="0">
                <a:solidFill>
                  <a:srgbClr val="FF9999"/>
                </a:solidFill>
              </a:rPr>
              <a:t>- Fonctionnalité principale du site mis en avant.</a:t>
            </a:r>
          </a:p>
          <a:p>
            <a:pPr>
              <a:lnSpc>
                <a:spcPct val="200000"/>
              </a:lnSpc>
            </a:pPr>
            <a:r>
              <a:rPr lang="fr-FR" sz="1600" dirty="0">
                <a:solidFill>
                  <a:srgbClr val="FF9999"/>
                </a:solidFill>
              </a:rPr>
              <a:t>- Logo de l’entreprise placé à un endroit stratégique.</a:t>
            </a:r>
          </a:p>
          <a:p>
            <a:pPr>
              <a:lnSpc>
                <a:spcPct val="200000"/>
              </a:lnSpc>
            </a:pPr>
            <a:r>
              <a:rPr lang="fr-FR" sz="1600" dirty="0">
                <a:solidFill>
                  <a:srgbClr val="FF9999"/>
                </a:solidFill>
              </a:rPr>
              <a:t>- Argumentation permettant de vendre le site.</a:t>
            </a:r>
          </a:p>
        </p:txBody>
      </p:sp>
      <p:sp>
        <p:nvSpPr>
          <p:cNvPr id="3" name="Signe Moins 2">
            <a:extLst>
              <a:ext uri="{FF2B5EF4-FFF2-40B4-BE49-F238E27FC236}">
                <a16:creationId xmlns:a16="http://schemas.microsoft.com/office/drawing/2014/main" id="{EB7BA93D-6B43-0411-0F4C-DE05555061B9}"/>
              </a:ext>
            </a:extLst>
          </p:cNvPr>
          <p:cNvSpPr/>
          <p:nvPr/>
        </p:nvSpPr>
        <p:spPr>
          <a:xfrm>
            <a:off x="-574944" y="186814"/>
            <a:ext cx="5609060"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Signe Moins 4">
            <a:extLst>
              <a:ext uri="{FF2B5EF4-FFF2-40B4-BE49-F238E27FC236}">
                <a16:creationId xmlns:a16="http://schemas.microsoft.com/office/drawing/2014/main" id="{155C5332-7C46-BA01-6E4E-CCCA172688AF}"/>
              </a:ext>
            </a:extLst>
          </p:cNvPr>
          <p:cNvSpPr/>
          <p:nvPr/>
        </p:nvSpPr>
        <p:spPr>
          <a:xfrm>
            <a:off x="6966398" y="186814"/>
            <a:ext cx="5835202"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0654970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75F0FA5-F963-07E6-6EE4-AAED9A7AE4E9}"/>
              </a:ext>
            </a:extLst>
          </p:cNvPr>
          <p:cNvSpPr>
            <a:spLocks noGrp="1"/>
          </p:cNvSpPr>
          <p:nvPr>
            <p:ph type="title"/>
          </p:nvPr>
        </p:nvSpPr>
        <p:spPr>
          <a:xfrm>
            <a:off x="0" y="0"/>
            <a:ext cx="7647600" cy="1255200"/>
          </a:xfrm>
        </p:spPr>
        <p:txBody>
          <a:bodyPr/>
          <a:lstStyle/>
          <a:p>
            <a:pPr algn="ctr"/>
            <a:r>
              <a:rPr lang="fr-FR" dirty="0"/>
              <a:t>Formulaire d’inscription</a:t>
            </a:r>
          </a:p>
        </p:txBody>
      </p:sp>
      <p:pic>
        <p:nvPicPr>
          <p:cNvPr id="4" name="Image 3" descr="Une image contenant texte, capture d’écran, logiciel, Page web&#10;&#10;Description générée automatiquement">
            <a:extLst>
              <a:ext uri="{FF2B5EF4-FFF2-40B4-BE49-F238E27FC236}">
                <a16:creationId xmlns:a16="http://schemas.microsoft.com/office/drawing/2014/main" id="{5F32EFB6-2488-0E48-D113-DF90D7AE2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477" y="737821"/>
            <a:ext cx="5706888" cy="3208558"/>
          </a:xfrm>
          <a:prstGeom prst="rect">
            <a:avLst/>
          </a:prstGeom>
        </p:spPr>
      </p:pic>
      <p:pic>
        <p:nvPicPr>
          <p:cNvPr id="6" name="Image 5" descr="Une image contenant texte, capture d’écran, logiciel, Icône d’ordinateur&#10;&#10;Description générée automatiquement">
            <a:extLst>
              <a:ext uri="{FF2B5EF4-FFF2-40B4-BE49-F238E27FC236}">
                <a16:creationId xmlns:a16="http://schemas.microsoft.com/office/drawing/2014/main" id="{D7DFA8EC-F655-6904-4B52-067A59E7F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8668" y="3509333"/>
            <a:ext cx="5706888" cy="3208558"/>
          </a:xfrm>
          <a:prstGeom prst="rect">
            <a:avLst/>
          </a:prstGeom>
        </p:spPr>
      </p:pic>
      <p:sp>
        <p:nvSpPr>
          <p:cNvPr id="7" name="ZoneTexte 6">
            <a:extLst>
              <a:ext uri="{FF2B5EF4-FFF2-40B4-BE49-F238E27FC236}">
                <a16:creationId xmlns:a16="http://schemas.microsoft.com/office/drawing/2014/main" id="{5D96441C-B1EE-FAF3-0019-D6A4A511FEF5}"/>
              </a:ext>
            </a:extLst>
          </p:cNvPr>
          <p:cNvSpPr txBox="1"/>
          <p:nvPr/>
        </p:nvSpPr>
        <p:spPr>
          <a:xfrm>
            <a:off x="481781" y="4385187"/>
            <a:ext cx="5201264" cy="2179892"/>
          </a:xfrm>
          <a:prstGeom prst="rect">
            <a:avLst/>
          </a:prstGeom>
          <a:noFill/>
        </p:spPr>
        <p:txBody>
          <a:bodyPr wrap="square" rtlCol="0">
            <a:spAutoFit/>
          </a:bodyPr>
          <a:lstStyle/>
          <a:p>
            <a:pPr>
              <a:lnSpc>
                <a:spcPct val="200000"/>
              </a:lnSpc>
            </a:pPr>
            <a:r>
              <a:rPr lang="fr-FR" dirty="0">
                <a:solidFill>
                  <a:schemeClr val="tx2"/>
                </a:solidFill>
              </a:rPr>
              <a:t>- Formulaire simple.</a:t>
            </a:r>
          </a:p>
          <a:p>
            <a:pPr>
              <a:lnSpc>
                <a:spcPct val="200000"/>
              </a:lnSpc>
            </a:pPr>
            <a:r>
              <a:rPr lang="fr-FR" dirty="0">
                <a:solidFill>
                  <a:schemeClr val="tx2"/>
                </a:solidFill>
              </a:rPr>
              <a:t>- Rôle sélectionné et sauvegardé dans une base de données.</a:t>
            </a:r>
          </a:p>
          <a:p>
            <a:pPr>
              <a:lnSpc>
                <a:spcPct val="200000"/>
              </a:lnSpc>
            </a:pPr>
            <a:r>
              <a:rPr lang="fr-FR" dirty="0">
                <a:solidFill>
                  <a:schemeClr val="tx2"/>
                </a:solidFill>
              </a:rPr>
              <a:t>- Consentement demandé afin de garder les données des utilisateurs</a:t>
            </a:r>
          </a:p>
          <a:p>
            <a:pPr>
              <a:lnSpc>
                <a:spcPct val="200000"/>
              </a:lnSpc>
            </a:pPr>
            <a:r>
              <a:rPr lang="fr-FR" dirty="0">
                <a:solidFill>
                  <a:schemeClr val="tx2"/>
                </a:solidFill>
              </a:rPr>
              <a:t>- Redirection à la page de connexion.</a:t>
            </a:r>
          </a:p>
        </p:txBody>
      </p:sp>
      <p:sp>
        <p:nvSpPr>
          <p:cNvPr id="8" name="Signe Moins 7">
            <a:extLst>
              <a:ext uri="{FF2B5EF4-FFF2-40B4-BE49-F238E27FC236}">
                <a16:creationId xmlns:a16="http://schemas.microsoft.com/office/drawing/2014/main" id="{93E7BE3B-024B-0EE5-0DF9-0605FC061242}"/>
              </a:ext>
            </a:extLst>
          </p:cNvPr>
          <p:cNvSpPr/>
          <p:nvPr/>
        </p:nvSpPr>
        <p:spPr>
          <a:xfrm>
            <a:off x="5567269" y="195138"/>
            <a:ext cx="7352317"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Signe Moins 8">
            <a:extLst>
              <a:ext uri="{FF2B5EF4-FFF2-40B4-BE49-F238E27FC236}">
                <a16:creationId xmlns:a16="http://schemas.microsoft.com/office/drawing/2014/main" id="{F520FB64-A9DE-28D8-C8B5-3636D36E2563}"/>
              </a:ext>
            </a:extLst>
          </p:cNvPr>
          <p:cNvSpPr/>
          <p:nvPr/>
        </p:nvSpPr>
        <p:spPr>
          <a:xfrm>
            <a:off x="44921" y="195138"/>
            <a:ext cx="1171391"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9244031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DF118C6F-9FE4-1D59-E747-0048F8AA791A}"/>
              </a:ext>
            </a:extLst>
          </p:cNvPr>
          <p:cNvSpPr txBox="1"/>
          <p:nvPr/>
        </p:nvSpPr>
        <p:spPr>
          <a:xfrm>
            <a:off x="5819164" y="0"/>
            <a:ext cx="4851633" cy="584775"/>
          </a:xfrm>
          <a:prstGeom prst="rect">
            <a:avLst/>
          </a:prstGeom>
          <a:noFill/>
        </p:spPr>
        <p:txBody>
          <a:bodyPr wrap="square" rtlCol="0">
            <a:spAutoFit/>
          </a:bodyPr>
          <a:lstStyle/>
          <a:p>
            <a:pPr algn="ctr"/>
            <a:r>
              <a:rPr lang="fr-FR" sz="3200" dirty="0">
                <a:solidFill>
                  <a:schemeClr val="bg2"/>
                </a:solidFill>
              </a:rPr>
              <a:t>Page de connexion</a:t>
            </a:r>
          </a:p>
        </p:txBody>
      </p:sp>
      <p:pic>
        <p:nvPicPr>
          <p:cNvPr id="12" name="Image 11" descr="Une image contenant texte, capture d’écran, Police, nombre&#10;&#10;Description générée automatiquement">
            <a:extLst>
              <a:ext uri="{FF2B5EF4-FFF2-40B4-BE49-F238E27FC236}">
                <a16:creationId xmlns:a16="http://schemas.microsoft.com/office/drawing/2014/main" id="{3F678024-2199-4255-12F0-26597B9747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252" y="1391752"/>
            <a:ext cx="4645601" cy="4453784"/>
          </a:xfrm>
          <a:prstGeom prst="rect">
            <a:avLst/>
          </a:prstGeom>
        </p:spPr>
      </p:pic>
      <p:sp>
        <p:nvSpPr>
          <p:cNvPr id="13" name="ZoneTexte 12">
            <a:extLst>
              <a:ext uri="{FF2B5EF4-FFF2-40B4-BE49-F238E27FC236}">
                <a16:creationId xmlns:a16="http://schemas.microsoft.com/office/drawing/2014/main" id="{45C7499A-D797-DAA1-E286-3BBB1D81BA7C}"/>
              </a:ext>
            </a:extLst>
          </p:cNvPr>
          <p:cNvSpPr txBox="1"/>
          <p:nvPr/>
        </p:nvSpPr>
        <p:spPr>
          <a:xfrm>
            <a:off x="3256010" y="3756961"/>
            <a:ext cx="3311938" cy="2970557"/>
          </a:xfrm>
          <a:prstGeom prst="rect">
            <a:avLst/>
          </a:prstGeom>
          <a:noFill/>
        </p:spPr>
        <p:txBody>
          <a:bodyPr wrap="square" rtlCol="0">
            <a:spAutoFit/>
          </a:bodyPr>
          <a:lstStyle/>
          <a:p>
            <a:pPr>
              <a:lnSpc>
                <a:spcPct val="200000"/>
              </a:lnSpc>
            </a:pPr>
            <a:r>
              <a:rPr lang="fr-FR" sz="1600" dirty="0">
                <a:solidFill>
                  <a:schemeClr val="bg2"/>
                </a:solidFill>
              </a:rPr>
              <a:t>- Après l’inscription vous pourrez vous connecter.</a:t>
            </a:r>
          </a:p>
          <a:p>
            <a:pPr>
              <a:lnSpc>
                <a:spcPct val="200000"/>
              </a:lnSpc>
            </a:pPr>
            <a:r>
              <a:rPr lang="fr-FR" sz="1600" dirty="0">
                <a:solidFill>
                  <a:schemeClr val="bg2"/>
                </a:solidFill>
              </a:rPr>
              <a:t>- Fonction de mot de passe oublié.</a:t>
            </a:r>
          </a:p>
          <a:p>
            <a:pPr>
              <a:lnSpc>
                <a:spcPct val="200000"/>
              </a:lnSpc>
            </a:pPr>
            <a:r>
              <a:rPr lang="fr-FR" sz="1600" dirty="0">
                <a:solidFill>
                  <a:schemeClr val="bg2"/>
                </a:solidFill>
              </a:rPr>
              <a:t>- Après la connexion, vous serez redirigés sur une page selon votre rôle.</a:t>
            </a:r>
          </a:p>
        </p:txBody>
      </p:sp>
      <p:sp>
        <p:nvSpPr>
          <p:cNvPr id="2" name="Signe Moins 1">
            <a:extLst>
              <a:ext uri="{FF2B5EF4-FFF2-40B4-BE49-F238E27FC236}">
                <a16:creationId xmlns:a16="http://schemas.microsoft.com/office/drawing/2014/main" id="{97908196-8C56-9571-F1CC-B71C5A551D8B}"/>
              </a:ext>
            </a:extLst>
          </p:cNvPr>
          <p:cNvSpPr/>
          <p:nvPr/>
        </p:nvSpPr>
        <p:spPr>
          <a:xfrm>
            <a:off x="-819363" y="130482"/>
            <a:ext cx="8150746"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igne Moins 2">
            <a:extLst>
              <a:ext uri="{FF2B5EF4-FFF2-40B4-BE49-F238E27FC236}">
                <a16:creationId xmlns:a16="http://schemas.microsoft.com/office/drawing/2014/main" id="{13A819F8-CE51-1B55-B895-8384F7148F45}"/>
              </a:ext>
            </a:extLst>
          </p:cNvPr>
          <p:cNvSpPr/>
          <p:nvPr/>
        </p:nvSpPr>
        <p:spPr>
          <a:xfrm>
            <a:off x="9907489" y="130482"/>
            <a:ext cx="2284511"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5214191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0B244094-E017-04C5-F005-CAAB9B35DE41}"/>
              </a:ext>
            </a:extLst>
          </p:cNvPr>
          <p:cNvSpPr>
            <a:spLocks noGrp="1"/>
          </p:cNvSpPr>
          <p:nvPr>
            <p:ph type="title"/>
          </p:nvPr>
        </p:nvSpPr>
        <p:spPr>
          <a:xfrm>
            <a:off x="3257113" y="0"/>
            <a:ext cx="6172400" cy="1255200"/>
          </a:xfrm>
        </p:spPr>
        <p:txBody>
          <a:bodyPr/>
          <a:lstStyle/>
          <a:p>
            <a:pPr algn="ctr"/>
            <a:r>
              <a:rPr lang="fr-FR" dirty="0">
                <a:solidFill>
                  <a:srgbClr val="FF9999"/>
                </a:solidFill>
              </a:rPr>
              <a:t>Interfaces graphiques</a:t>
            </a:r>
          </a:p>
        </p:txBody>
      </p:sp>
      <p:sp>
        <p:nvSpPr>
          <p:cNvPr id="12" name="Signe Moins 11">
            <a:extLst>
              <a:ext uri="{FF2B5EF4-FFF2-40B4-BE49-F238E27FC236}">
                <a16:creationId xmlns:a16="http://schemas.microsoft.com/office/drawing/2014/main" id="{4391BBE1-4650-F5A1-1ED1-1C9809FD2804}"/>
              </a:ext>
            </a:extLst>
          </p:cNvPr>
          <p:cNvSpPr/>
          <p:nvPr/>
        </p:nvSpPr>
        <p:spPr>
          <a:xfrm>
            <a:off x="-515951" y="186814"/>
            <a:ext cx="5058454"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Signe Moins 12">
            <a:extLst>
              <a:ext uri="{FF2B5EF4-FFF2-40B4-BE49-F238E27FC236}">
                <a16:creationId xmlns:a16="http://schemas.microsoft.com/office/drawing/2014/main" id="{BF4A7FF7-0752-60C4-1B28-E608643037B0}"/>
              </a:ext>
            </a:extLst>
          </p:cNvPr>
          <p:cNvSpPr/>
          <p:nvPr/>
        </p:nvSpPr>
        <p:spPr>
          <a:xfrm>
            <a:off x="8315567" y="186814"/>
            <a:ext cx="4276790"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descr="Une image contenant texte, capture d’écran, logiciel, Icône d’ordinateur&#10;&#10;Description générée automatiquement">
            <a:extLst>
              <a:ext uri="{FF2B5EF4-FFF2-40B4-BE49-F238E27FC236}">
                <a16:creationId xmlns:a16="http://schemas.microsoft.com/office/drawing/2014/main" id="{E4382A50-3CC8-33B0-BCF0-11B943A53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325" y="938614"/>
            <a:ext cx="4670323" cy="2625774"/>
          </a:xfrm>
          <a:prstGeom prst="rect">
            <a:avLst/>
          </a:prstGeom>
        </p:spPr>
      </p:pic>
      <p:pic>
        <p:nvPicPr>
          <p:cNvPr id="17" name="Image 16" descr="Une image contenant texte, capture d’écran, logiciel, Page web&#10;&#10;Description générée automatiquement">
            <a:extLst>
              <a:ext uri="{FF2B5EF4-FFF2-40B4-BE49-F238E27FC236}">
                <a16:creationId xmlns:a16="http://schemas.microsoft.com/office/drawing/2014/main" id="{91F53E61-CAC8-3AB4-27CC-828D075824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842" y="938614"/>
            <a:ext cx="4828833" cy="2716219"/>
          </a:xfrm>
          <a:prstGeom prst="rect">
            <a:avLst/>
          </a:prstGeom>
        </p:spPr>
      </p:pic>
      <p:pic>
        <p:nvPicPr>
          <p:cNvPr id="3" name="Image 2" descr="Une image contenant texte, capture d’écran, logiciel, Page web&#10;&#10;Le contenu généré par l’IA peut être incorrect.">
            <a:extLst>
              <a:ext uri="{FF2B5EF4-FFF2-40B4-BE49-F238E27FC236}">
                <a16:creationId xmlns:a16="http://schemas.microsoft.com/office/drawing/2014/main" id="{4294720C-7BD4-2ADD-EFEE-63658E7A7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303" y="3995356"/>
            <a:ext cx="4759353" cy="2675830"/>
          </a:xfrm>
          <a:prstGeom prst="rect">
            <a:avLst/>
          </a:prstGeom>
        </p:spPr>
      </p:pic>
    </p:spTree>
    <p:extLst>
      <p:ext uri="{BB962C8B-B14F-4D97-AF65-F5344CB8AC3E}">
        <p14:creationId xmlns:p14="http://schemas.microsoft.com/office/powerpoint/2010/main" val="664068249"/>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AF11004-8570-7D3F-274B-892F538E9833}"/>
              </a:ext>
            </a:extLst>
          </p:cNvPr>
          <p:cNvSpPr>
            <a:spLocks noGrp="1"/>
          </p:cNvSpPr>
          <p:nvPr>
            <p:ph type="title"/>
          </p:nvPr>
        </p:nvSpPr>
        <p:spPr>
          <a:xfrm>
            <a:off x="3060469" y="0"/>
            <a:ext cx="6269600" cy="1255200"/>
          </a:xfrm>
        </p:spPr>
        <p:txBody>
          <a:bodyPr/>
          <a:lstStyle/>
          <a:p>
            <a:pPr algn="ctr"/>
            <a:r>
              <a:rPr lang="fr-FR" dirty="0"/>
              <a:t>Page « fonctionnalités »</a:t>
            </a:r>
          </a:p>
        </p:txBody>
      </p:sp>
      <p:sp>
        <p:nvSpPr>
          <p:cNvPr id="4" name="Signe Moins 3">
            <a:extLst>
              <a:ext uri="{FF2B5EF4-FFF2-40B4-BE49-F238E27FC236}">
                <a16:creationId xmlns:a16="http://schemas.microsoft.com/office/drawing/2014/main" id="{C6F88027-61F3-8D28-4F62-BC8E448677BF}"/>
              </a:ext>
            </a:extLst>
          </p:cNvPr>
          <p:cNvSpPr/>
          <p:nvPr/>
        </p:nvSpPr>
        <p:spPr>
          <a:xfrm>
            <a:off x="8497282" y="195137"/>
            <a:ext cx="4038847"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Signe Moins 4">
            <a:extLst>
              <a:ext uri="{FF2B5EF4-FFF2-40B4-BE49-F238E27FC236}">
                <a16:creationId xmlns:a16="http://schemas.microsoft.com/office/drawing/2014/main" id="{32209958-C75C-8B5A-0EA0-F9D45236F9C9}"/>
              </a:ext>
            </a:extLst>
          </p:cNvPr>
          <p:cNvSpPr/>
          <p:nvPr/>
        </p:nvSpPr>
        <p:spPr>
          <a:xfrm>
            <a:off x="-462434" y="195137"/>
            <a:ext cx="4483827"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descr="Une image contenant texte, capture d’écran, Police, conception&#10;&#10;Description générée automatiquement">
            <a:extLst>
              <a:ext uri="{FF2B5EF4-FFF2-40B4-BE49-F238E27FC236}">
                <a16:creationId xmlns:a16="http://schemas.microsoft.com/office/drawing/2014/main" id="{17D714E7-5782-62E8-144E-7DA343B4AA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0581" y="1450337"/>
            <a:ext cx="6826954" cy="3328140"/>
          </a:xfrm>
          <a:prstGeom prst="rect">
            <a:avLst/>
          </a:prstGeom>
        </p:spPr>
      </p:pic>
      <p:sp>
        <p:nvSpPr>
          <p:cNvPr id="8" name="ZoneTexte 7">
            <a:extLst>
              <a:ext uri="{FF2B5EF4-FFF2-40B4-BE49-F238E27FC236}">
                <a16:creationId xmlns:a16="http://schemas.microsoft.com/office/drawing/2014/main" id="{D32BAB99-240C-9B67-55D1-3279381CF01E}"/>
              </a:ext>
            </a:extLst>
          </p:cNvPr>
          <p:cNvSpPr txBox="1"/>
          <p:nvPr/>
        </p:nvSpPr>
        <p:spPr>
          <a:xfrm>
            <a:off x="324465" y="1809135"/>
            <a:ext cx="4336025" cy="3537956"/>
          </a:xfrm>
          <a:prstGeom prst="rect">
            <a:avLst/>
          </a:prstGeom>
          <a:noFill/>
        </p:spPr>
        <p:txBody>
          <a:bodyPr wrap="square" rtlCol="0">
            <a:spAutoFit/>
          </a:bodyPr>
          <a:lstStyle/>
          <a:p>
            <a:pPr marL="285750" indent="-285750">
              <a:lnSpc>
                <a:spcPct val="250000"/>
              </a:lnSpc>
              <a:buFont typeface="Courier New" panose="02070309020205020404" pitchFamily="49" charset="0"/>
              <a:buChar char="o"/>
            </a:pPr>
            <a:r>
              <a:rPr lang="fr-FR" sz="1600" dirty="0">
                <a:solidFill>
                  <a:schemeClr val="tx2"/>
                </a:solidFill>
              </a:rPr>
              <a:t>Tutoriels interactifs.</a:t>
            </a:r>
          </a:p>
          <a:p>
            <a:pPr marL="285750" indent="-285750">
              <a:lnSpc>
                <a:spcPct val="250000"/>
              </a:lnSpc>
              <a:buFont typeface="Courier New" panose="02070309020205020404" pitchFamily="49" charset="0"/>
              <a:buChar char="o"/>
            </a:pPr>
            <a:r>
              <a:rPr lang="fr-FR" sz="1600" dirty="0">
                <a:solidFill>
                  <a:schemeClr val="tx2"/>
                </a:solidFill>
              </a:rPr>
              <a:t>Compréhensible par tous les utilisateurs.</a:t>
            </a:r>
          </a:p>
          <a:p>
            <a:pPr marL="285750" indent="-285750">
              <a:lnSpc>
                <a:spcPct val="250000"/>
              </a:lnSpc>
              <a:buFont typeface="Courier New" panose="02070309020205020404" pitchFamily="49" charset="0"/>
              <a:buChar char="o"/>
            </a:pPr>
            <a:r>
              <a:rPr lang="fr-FR" sz="1600" dirty="0">
                <a:solidFill>
                  <a:schemeClr val="tx2"/>
                </a:solidFill>
              </a:rPr>
              <a:t>Etape 0 à la dernière.</a:t>
            </a:r>
          </a:p>
          <a:p>
            <a:pPr marL="285750" indent="-285750">
              <a:lnSpc>
                <a:spcPct val="250000"/>
              </a:lnSpc>
              <a:buFont typeface="Courier New" panose="02070309020205020404" pitchFamily="49" charset="0"/>
              <a:buChar char="o"/>
            </a:pPr>
            <a:r>
              <a:rPr lang="fr-FR" sz="1600" dirty="0">
                <a:solidFill>
                  <a:schemeClr val="tx2"/>
                </a:solidFill>
              </a:rPr>
              <a:t>Accessible à tout moment</a:t>
            </a:r>
            <a:r>
              <a:rPr lang="fr-FR" dirty="0">
                <a:solidFill>
                  <a:schemeClr val="tx2"/>
                </a:solidFill>
              </a:rPr>
              <a:t>.</a:t>
            </a:r>
          </a:p>
          <a:p>
            <a:pPr marL="285750" indent="-285750">
              <a:lnSpc>
                <a:spcPct val="250000"/>
              </a:lnSpc>
              <a:buFont typeface="Courier New" panose="02070309020205020404" pitchFamily="49" charset="0"/>
              <a:buChar char="o"/>
            </a:pPr>
            <a:endParaRPr lang="fr-FR" dirty="0">
              <a:solidFill>
                <a:schemeClr val="tx2"/>
              </a:solidFill>
            </a:endParaRPr>
          </a:p>
          <a:p>
            <a:pPr marL="285750" indent="-285750">
              <a:lnSpc>
                <a:spcPct val="250000"/>
              </a:lnSpc>
              <a:buFont typeface="Courier New" panose="02070309020205020404" pitchFamily="49" charset="0"/>
              <a:buChar char="o"/>
            </a:pPr>
            <a:endParaRPr lang="fr-FR" dirty="0">
              <a:solidFill>
                <a:schemeClr val="tx2"/>
              </a:solidFill>
            </a:endParaRPr>
          </a:p>
        </p:txBody>
      </p:sp>
    </p:spTree>
    <p:extLst>
      <p:ext uri="{BB962C8B-B14F-4D97-AF65-F5344CB8AC3E}">
        <p14:creationId xmlns:p14="http://schemas.microsoft.com/office/powerpoint/2010/main" val="40131188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8E8E05-D8AF-62A2-96B7-625B41637D7F}"/>
              </a:ext>
            </a:extLst>
          </p:cNvPr>
          <p:cNvSpPr>
            <a:spLocks noGrp="1"/>
          </p:cNvSpPr>
          <p:nvPr>
            <p:ph type="title"/>
          </p:nvPr>
        </p:nvSpPr>
        <p:spPr>
          <a:xfrm>
            <a:off x="1015359" y="0"/>
            <a:ext cx="6269600" cy="1255200"/>
          </a:xfrm>
        </p:spPr>
        <p:txBody>
          <a:bodyPr/>
          <a:lstStyle/>
          <a:p>
            <a:pPr algn="ctr"/>
            <a:r>
              <a:rPr lang="fr-FR" dirty="0">
                <a:solidFill>
                  <a:schemeClr val="bg2"/>
                </a:solidFill>
              </a:rPr>
              <a:t> Page « à propos »</a:t>
            </a:r>
          </a:p>
        </p:txBody>
      </p:sp>
      <p:sp>
        <p:nvSpPr>
          <p:cNvPr id="5" name="ZoneTexte 4">
            <a:extLst>
              <a:ext uri="{FF2B5EF4-FFF2-40B4-BE49-F238E27FC236}">
                <a16:creationId xmlns:a16="http://schemas.microsoft.com/office/drawing/2014/main" id="{7D423962-8E48-659E-24AC-373595955EE3}"/>
              </a:ext>
            </a:extLst>
          </p:cNvPr>
          <p:cNvSpPr txBox="1"/>
          <p:nvPr/>
        </p:nvSpPr>
        <p:spPr>
          <a:xfrm>
            <a:off x="7452850" y="1993288"/>
            <a:ext cx="3303639" cy="444788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fr-FR" sz="1600" dirty="0">
                <a:solidFill>
                  <a:schemeClr val="bg2"/>
                </a:solidFill>
              </a:rPr>
              <a:t>Présentation brève de nous.</a:t>
            </a:r>
          </a:p>
          <a:p>
            <a:pPr marL="285750" indent="-285750">
              <a:lnSpc>
                <a:spcPct val="200000"/>
              </a:lnSpc>
              <a:buFont typeface="Arial" panose="020B0604020202020204" pitchFamily="34" charset="0"/>
              <a:buChar char="•"/>
            </a:pPr>
            <a:r>
              <a:rPr lang="fr-FR" sz="1600" dirty="0">
                <a:solidFill>
                  <a:schemeClr val="bg2"/>
                </a:solidFill>
              </a:rPr>
              <a:t>Informations importantes surlignées.</a:t>
            </a:r>
          </a:p>
          <a:p>
            <a:pPr marL="285750" indent="-285750">
              <a:lnSpc>
                <a:spcPct val="200000"/>
              </a:lnSpc>
              <a:buFont typeface="Arial" panose="020B0604020202020204" pitchFamily="34" charset="0"/>
              <a:buChar char="•"/>
            </a:pPr>
            <a:r>
              <a:rPr lang="fr-FR" sz="1600" dirty="0">
                <a:solidFill>
                  <a:schemeClr val="bg2"/>
                </a:solidFill>
              </a:rPr>
              <a:t>Transparence sur les causes défendues.</a:t>
            </a:r>
          </a:p>
          <a:p>
            <a:pPr marL="285750" indent="-285750">
              <a:lnSpc>
                <a:spcPct val="200000"/>
              </a:lnSpc>
              <a:buFont typeface="Arial" panose="020B0604020202020204" pitchFamily="34" charset="0"/>
              <a:buChar char="•"/>
            </a:pPr>
            <a:r>
              <a:rPr lang="fr-FR" sz="1600" dirty="0">
                <a:solidFill>
                  <a:schemeClr val="bg2"/>
                </a:solidFill>
              </a:rPr>
              <a:t>Pour plus d’informations, bouton « contactez-nous ».</a:t>
            </a:r>
          </a:p>
          <a:p>
            <a:pPr marL="285750" indent="-285750">
              <a:lnSpc>
                <a:spcPct val="200000"/>
              </a:lnSpc>
              <a:buFont typeface="Arial" panose="020B0604020202020204" pitchFamily="34" charset="0"/>
              <a:buChar char="•"/>
            </a:pPr>
            <a:r>
              <a:rPr lang="fr-FR" sz="1600" dirty="0">
                <a:solidFill>
                  <a:schemeClr val="bg2"/>
                </a:solidFill>
              </a:rPr>
              <a:t>Logo du partenaire et des fondateurs.</a:t>
            </a:r>
          </a:p>
        </p:txBody>
      </p:sp>
      <p:pic>
        <p:nvPicPr>
          <p:cNvPr id="7" name="Image 6" descr="Une image contenant texte, capture d’écran, Police, nombre&#10;&#10;Description générée automatiquement">
            <a:extLst>
              <a:ext uri="{FF2B5EF4-FFF2-40B4-BE49-F238E27FC236}">
                <a16:creationId xmlns:a16="http://schemas.microsoft.com/office/drawing/2014/main" id="{E594FD4B-F281-9CA9-5B2D-B0DBE39A4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244" y="1337186"/>
            <a:ext cx="6267384" cy="4380271"/>
          </a:xfrm>
          <a:prstGeom prst="rect">
            <a:avLst/>
          </a:prstGeom>
        </p:spPr>
      </p:pic>
      <p:sp>
        <p:nvSpPr>
          <p:cNvPr id="8" name="Signe Moins 7">
            <a:extLst>
              <a:ext uri="{FF2B5EF4-FFF2-40B4-BE49-F238E27FC236}">
                <a16:creationId xmlns:a16="http://schemas.microsoft.com/office/drawing/2014/main" id="{1061C334-B02D-FB63-4946-BD4506FBFE4A}"/>
              </a:ext>
            </a:extLst>
          </p:cNvPr>
          <p:cNvSpPr/>
          <p:nvPr/>
        </p:nvSpPr>
        <p:spPr>
          <a:xfrm>
            <a:off x="5361086" y="175972"/>
            <a:ext cx="7487168"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Signe Moins 8">
            <a:extLst>
              <a:ext uri="{FF2B5EF4-FFF2-40B4-BE49-F238E27FC236}">
                <a16:creationId xmlns:a16="http://schemas.microsoft.com/office/drawing/2014/main" id="{FF873520-1F57-F1CE-D453-B9326A758B94}"/>
              </a:ext>
            </a:extLst>
          </p:cNvPr>
          <p:cNvSpPr/>
          <p:nvPr/>
        </p:nvSpPr>
        <p:spPr>
          <a:xfrm>
            <a:off x="-202209" y="175971"/>
            <a:ext cx="2699603"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18278993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0E9B1459-B6DB-4ADF-F825-4AD9C51EB49A}"/>
              </a:ext>
            </a:extLst>
          </p:cNvPr>
          <p:cNvSpPr>
            <a:spLocks noGrp="1"/>
          </p:cNvSpPr>
          <p:nvPr>
            <p:ph type="title"/>
          </p:nvPr>
        </p:nvSpPr>
        <p:spPr>
          <a:xfrm>
            <a:off x="2961200" y="0"/>
            <a:ext cx="6269600" cy="1255200"/>
          </a:xfrm>
        </p:spPr>
        <p:txBody>
          <a:bodyPr/>
          <a:lstStyle/>
          <a:p>
            <a:pPr algn="ctr"/>
            <a:r>
              <a:rPr lang="fr-FR" dirty="0">
                <a:solidFill>
                  <a:srgbClr val="FF9999"/>
                </a:solidFill>
              </a:rPr>
              <a:t>Page « contact » </a:t>
            </a:r>
          </a:p>
        </p:txBody>
      </p:sp>
      <p:pic>
        <p:nvPicPr>
          <p:cNvPr id="5" name="Image 4" descr="Une image contenant texte, capture d’écran, Police, nombre&#10;&#10;Description générée automatiquement">
            <a:extLst>
              <a:ext uri="{FF2B5EF4-FFF2-40B4-BE49-F238E27FC236}">
                <a16:creationId xmlns:a16="http://schemas.microsoft.com/office/drawing/2014/main" id="{73723D14-4441-89CB-80DB-2E99CA9488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9309" y="1602658"/>
            <a:ext cx="4522981" cy="4778477"/>
          </a:xfrm>
          <a:prstGeom prst="rect">
            <a:avLst/>
          </a:prstGeom>
        </p:spPr>
      </p:pic>
      <p:sp>
        <p:nvSpPr>
          <p:cNvPr id="6" name="ZoneTexte 5">
            <a:extLst>
              <a:ext uri="{FF2B5EF4-FFF2-40B4-BE49-F238E27FC236}">
                <a16:creationId xmlns:a16="http://schemas.microsoft.com/office/drawing/2014/main" id="{AC9A7D8F-5C9F-2D1E-52F8-EF6A38FA083C}"/>
              </a:ext>
            </a:extLst>
          </p:cNvPr>
          <p:cNvSpPr txBox="1"/>
          <p:nvPr/>
        </p:nvSpPr>
        <p:spPr>
          <a:xfrm>
            <a:off x="2753032" y="1602658"/>
            <a:ext cx="4375355" cy="2478114"/>
          </a:xfrm>
          <a:prstGeom prst="rect">
            <a:avLst/>
          </a:prstGeom>
          <a:noFill/>
        </p:spPr>
        <p:txBody>
          <a:bodyPr wrap="square" rtlCol="0">
            <a:spAutoFit/>
          </a:bodyPr>
          <a:lstStyle/>
          <a:p>
            <a:pPr marL="285750" indent="-285750">
              <a:lnSpc>
                <a:spcPct val="200000"/>
              </a:lnSpc>
              <a:buFont typeface="Courier New" panose="02070309020205020404" pitchFamily="49" charset="0"/>
              <a:buChar char="o"/>
            </a:pPr>
            <a:r>
              <a:rPr lang="fr-FR" sz="1600" dirty="0">
                <a:solidFill>
                  <a:srgbClr val="FF9999"/>
                </a:solidFill>
              </a:rPr>
              <a:t>Interface simple et ludique.</a:t>
            </a:r>
          </a:p>
          <a:p>
            <a:pPr marL="285750" indent="-285750">
              <a:lnSpc>
                <a:spcPct val="200000"/>
              </a:lnSpc>
              <a:buFont typeface="Courier New" panose="02070309020205020404" pitchFamily="49" charset="0"/>
              <a:buChar char="o"/>
            </a:pPr>
            <a:r>
              <a:rPr lang="fr-FR" sz="1600" dirty="0">
                <a:solidFill>
                  <a:srgbClr val="FF9999"/>
                </a:solidFill>
              </a:rPr>
              <a:t>Le client ou un utilisateur peut nous adresser un message. </a:t>
            </a:r>
          </a:p>
          <a:p>
            <a:pPr marL="285750" indent="-285750">
              <a:lnSpc>
                <a:spcPct val="200000"/>
              </a:lnSpc>
              <a:buFont typeface="Courier New" panose="02070309020205020404" pitchFamily="49" charset="0"/>
              <a:buChar char="o"/>
            </a:pPr>
            <a:r>
              <a:rPr lang="fr-FR" sz="1600" dirty="0">
                <a:solidFill>
                  <a:srgbClr val="FF9999"/>
                </a:solidFill>
              </a:rPr>
              <a:t>Par mail afin de faciliter ma communication.</a:t>
            </a:r>
          </a:p>
        </p:txBody>
      </p:sp>
      <p:sp>
        <p:nvSpPr>
          <p:cNvPr id="7" name="Signe Moins 6">
            <a:extLst>
              <a:ext uri="{FF2B5EF4-FFF2-40B4-BE49-F238E27FC236}">
                <a16:creationId xmlns:a16="http://schemas.microsoft.com/office/drawing/2014/main" id="{EE5E4650-8BF5-C448-798A-2F4522B2D916}"/>
              </a:ext>
            </a:extLst>
          </p:cNvPr>
          <p:cNvSpPr/>
          <p:nvPr/>
        </p:nvSpPr>
        <p:spPr>
          <a:xfrm>
            <a:off x="-565112" y="167149"/>
            <a:ext cx="5363254"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Signe Moins 7">
            <a:extLst>
              <a:ext uri="{FF2B5EF4-FFF2-40B4-BE49-F238E27FC236}">
                <a16:creationId xmlns:a16="http://schemas.microsoft.com/office/drawing/2014/main" id="{9745C4C1-56D7-7F6E-CCB4-9BD0FAE9F515}"/>
              </a:ext>
            </a:extLst>
          </p:cNvPr>
          <p:cNvSpPr/>
          <p:nvPr/>
        </p:nvSpPr>
        <p:spPr>
          <a:xfrm>
            <a:off x="7295778" y="167149"/>
            <a:ext cx="5363254"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00066699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2C1A188E-0311-12AA-BBA8-64FCAABDD040}"/>
              </a:ext>
            </a:extLst>
          </p:cNvPr>
          <p:cNvSpPr txBox="1"/>
          <p:nvPr/>
        </p:nvSpPr>
        <p:spPr>
          <a:xfrm>
            <a:off x="4454011" y="0"/>
            <a:ext cx="5722376" cy="584775"/>
          </a:xfrm>
          <a:prstGeom prst="rect">
            <a:avLst/>
          </a:prstGeom>
          <a:noFill/>
        </p:spPr>
        <p:txBody>
          <a:bodyPr wrap="square" rtlCol="0">
            <a:spAutoFit/>
          </a:bodyPr>
          <a:lstStyle/>
          <a:p>
            <a:r>
              <a:rPr lang="fr-FR" sz="3200" dirty="0">
                <a:solidFill>
                  <a:schemeClr val="tx2"/>
                </a:solidFill>
                <a:latin typeface="Montserrat ExtraBold" panose="00000900000000000000" pitchFamily="2" charset="0"/>
              </a:rPr>
              <a:t>Etapes clés</a:t>
            </a:r>
          </a:p>
        </p:txBody>
      </p:sp>
      <p:sp>
        <p:nvSpPr>
          <p:cNvPr id="7" name="Signe Moins 6">
            <a:extLst>
              <a:ext uri="{FF2B5EF4-FFF2-40B4-BE49-F238E27FC236}">
                <a16:creationId xmlns:a16="http://schemas.microsoft.com/office/drawing/2014/main" id="{745771F6-C632-2610-D784-9DFA779ADB70}"/>
              </a:ext>
            </a:extLst>
          </p:cNvPr>
          <p:cNvSpPr/>
          <p:nvPr/>
        </p:nvSpPr>
        <p:spPr>
          <a:xfrm>
            <a:off x="-698090" y="130747"/>
            <a:ext cx="5869858"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Signe Moins 7">
            <a:extLst>
              <a:ext uri="{FF2B5EF4-FFF2-40B4-BE49-F238E27FC236}">
                <a16:creationId xmlns:a16="http://schemas.microsoft.com/office/drawing/2014/main" id="{9D605755-FDAD-5316-FDD4-F9628796DE40}"/>
              </a:ext>
            </a:extLst>
          </p:cNvPr>
          <p:cNvSpPr/>
          <p:nvPr/>
        </p:nvSpPr>
        <p:spPr>
          <a:xfrm>
            <a:off x="6322141" y="130747"/>
            <a:ext cx="6607277"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1">
            <a:extLst>
              <a:ext uri="{FF2B5EF4-FFF2-40B4-BE49-F238E27FC236}">
                <a16:creationId xmlns:a16="http://schemas.microsoft.com/office/drawing/2014/main" id="{1FD74FD5-8D9C-7AD3-D0C1-BFF753AB630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10" name="ZoneTexte 9">
            <a:extLst>
              <a:ext uri="{FF2B5EF4-FFF2-40B4-BE49-F238E27FC236}">
                <a16:creationId xmlns:a16="http://schemas.microsoft.com/office/drawing/2014/main" id="{3E9DFBEC-259D-4D3A-C317-4ABBF787F619}"/>
              </a:ext>
            </a:extLst>
          </p:cNvPr>
          <p:cNvSpPr txBox="1"/>
          <p:nvPr/>
        </p:nvSpPr>
        <p:spPr>
          <a:xfrm>
            <a:off x="2517058" y="1003359"/>
            <a:ext cx="1356852" cy="338554"/>
          </a:xfrm>
          <a:prstGeom prst="rect">
            <a:avLst/>
          </a:prstGeom>
          <a:noFill/>
        </p:spPr>
        <p:txBody>
          <a:bodyPr wrap="square" rtlCol="0">
            <a:spAutoFit/>
          </a:bodyPr>
          <a:lstStyle/>
          <a:p>
            <a:r>
              <a:rPr lang="fr-FR" sz="1600" dirty="0">
                <a:solidFill>
                  <a:schemeClr val="tx2"/>
                </a:solidFill>
              </a:rPr>
              <a:t>Etape 01                      </a:t>
            </a:r>
          </a:p>
        </p:txBody>
      </p:sp>
      <p:pic>
        <p:nvPicPr>
          <p:cNvPr id="14" name="Image 13" descr="Une image contenant capture d’écran, croquis, diagramme, Graphique&#10;&#10;Description générée automatiquement">
            <a:extLst>
              <a:ext uri="{FF2B5EF4-FFF2-40B4-BE49-F238E27FC236}">
                <a16:creationId xmlns:a16="http://schemas.microsoft.com/office/drawing/2014/main" id="{120D25FB-3C3E-512B-7998-1E3B3168D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8606" y="598704"/>
            <a:ext cx="1086464" cy="1086464"/>
          </a:xfrm>
          <a:prstGeom prst="rect">
            <a:avLst/>
          </a:prstGeom>
        </p:spPr>
      </p:pic>
      <p:sp>
        <p:nvSpPr>
          <p:cNvPr id="15" name="ZoneTexte 14">
            <a:extLst>
              <a:ext uri="{FF2B5EF4-FFF2-40B4-BE49-F238E27FC236}">
                <a16:creationId xmlns:a16="http://schemas.microsoft.com/office/drawing/2014/main" id="{817F0EEC-1F78-DCA2-5013-A8A4996E7CAF}"/>
              </a:ext>
            </a:extLst>
          </p:cNvPr>
          <p:cNvSpPr txBox="1"/>
          <p:nvPr/>
        </p:nvSpPr>
        <p:spPr>
          <a:xfrm>
            <a:off x="4628995" y="969504"/>
            <a:ext cx="6990736" cy="338554"/>
          </a:xfrm>
          <a:prstGeom prst="rect">
            <a:avLst/>
          </a:prstGeom>
          <a:noFill/>
        </p:spPr>
        <p:txBody>
          <a:bodyPr wrap="square" rtlCol="0">
            <a:spAutoFit/>
          </a:bodyPr>
          <a:lstStyle/>
          <a:p>
            <a:r>
              <a:rPr lang="fr-FR" sz="1600" dirty="0">
                <a:solidFill>
                  <a:schemeClr val="tx2"/>
                </a:solidFill>
              </a:rPr>
              <a:t>Prise de connaissance de la demande et du cahier des charges</a:t>
            </a:r>
          </a:p>
        </p:txBody>
      </p:sp>
      <p:sp>
        <p:nvSpPr>
          <p:cNvPr id="16" name="ZoneTexte 15">
            <a:extLst>
              <a:ext uri="{FF2B5EF4-FFF2-40B4-BE49-F238E27FC236}">
                <a16:creationId xmlns:a16="http://schemas.microsoft.com/office/drawing/2014/main" id="{444A9BD1-32B5-DAD2-8BFD-DFA99B1CDA7F}"/>
              </a:ext>
            </a:extLst>
          </p:cNvPr>
          <p:cNvSpPr txBox="1"/>
          <p:nvPr/>
        </p:nvSpPr>
        <p:spPr>
          <a:xfrm>
            <a:off x="2336084" y="1883861"/>
            <a:ext cx="1268361" cy="338554"/>
          </a:xfrm>
          <a:prstGeom prst="rect">
            <a:avLst/>
          </a:prstGeom>
          <a:noFill/>
        </p:spPr>
        <p:txBody>
          <a:bodyPr wrap="square" rtlCol="0">
            <a:spAutoFit/>
          </a:bodyPr>
          <a:lstStyle/>
          <a:p>
            <a:r>
              <a:rPr lang="fr-FR" sz="1600" dirty="0">
                <a:solidFill>
                  <a:schemeClr val="tx2"/>
                </a:solidFill>
              </a:rPr>
              <a:t>Etape 02</a:t>
            </a:r>
          </a:p>
        </p:txBody>
      </p:sp>
      <p:pic>
        <p:nvPicPr>
          <p:cNvPr id="18" name="Image 17" descr="Une image contenant Graphique, capture d’écran, cercle, conception&#10;&#10;Description générée automatiquement">
            <a:extLst>
              <a:ext uri="{FF2B5EF4-FFF2-40B4-BE49-F238E27FC236}">
                <a16:creationId xmlns:a16="http://schemas.microsoft.com/office/drawing/2014/main" id="{A099B7B6-1375-B3E2-F372-D2F7CA967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866" y="1350926"/>
            <a:ext cx="1273277" cy="1273277"/>
          </a:xfrm>
          <a:prstGeom prst="rect">
            <a:avLst/>
          </a:prstGeom>
        </p:spPr>
      </p:pic>
      <p:sp>
        <p:nvSpPr>
          <p:cNvPr id="19" name="ZoneTexte 18">
            <a:extLst>
              <a:ext uri="{FF2B5EF4-FFF2-40B4-BE49-F238E27FC236}">
                <a16:creationId xmlns:a16="http://schemas.microsoft.com/office/drawing/2014/main" id="{DA6716A2-AAB0-3BDF-0214-713CFE77B75F}"/>
              </a:ext>
            </a:extLst>
          </p:cNvPr>
          <p:cNvSpPr txBox="1"/>
          <p:nvPr/>
        </p:nvSpPr>
        <p:spPr>
          <a:xfrm>
            <a:off x="4736227" y="1909174"/>
            <a:ext cx="5319252" cy="584775"/>
          </a:xfrm>
          <a:prstGeom prst="rect">
            <a:avLst/>
          </a:prstGeom>
          <a:noFill/>
        </p:spPr>
        <p:txBody>
          <a:bodyPr wrap="square" rtlCol="0">
            <a:spAutoFit/>
          </a:bodyPr>
          <a:lstStyle/>
          <a:p>
            <a:r>
              <a:rPr lang="fr-FR" sz="1600" dirty="0">
                <a:solidFill>
                  <a:schemeClr val="tx2"/>
                </a:solidFill>
              </a:rPr>
              <a:t>Echange sur le sujet et émission d’hypothèses sur le rendu.</a:t>
            </a:r>
          </a:p>
        </p:txBody>
      </p:sp>
      <p:pic>
        <p:nvPicPr>
          <p:cNvPr id="21" name="Image 20" descr="Une image contenant noir, capture d’écran, cercle, conception&#10;&#10;Description générée automatiquement">
            <a:extLst>
              <a:ext uri="{FF2B5EF4-FFF2-40B4-BE49-F238E27FC236}">
                <a16:creationId xmlns:a16="http://schemas.microsoft.com/office/drawing/2014/main" id="{3E7BBCAF-25B7-EAD1-D575-244060D1E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255" y="2539307"/>
            <a:ext cx="970320" cy="970320"/>
          </a:xfrm>
          <a:prstGeom prst="rect">
            <a:avLst/>
          </a:prstGeom>
        </p:spPr>
      </p:pic>
      <p:sp>
        <p:nvSpPr>
          <p:cNvPr id="22" name="ZoneTexte 21">
            <a:extLst>
              <a:ext uri="{FF2B5EF4-FFF2-40B4-BE49-F238E27FC236}">
                <a16:creationId xmlns:a16="http://schemas.microsoft.com/office/drawing/2014/main" id="{7FF184FA-492C-9804-F72F-3D62D63E29C3}"/>
              </a:ext>
            </a:extLst>
          </p:cNvPr>
          <p:cNvSpPr txBox="1"/>
          <p:nvPr/>
        </p:nvSpPr>
        <p:spPr>
          <a:xfrm>
            <a:off x="2390160" y="2855190"/>
            <a:ext cx="1075709" cy="338554"/>
          </a:xfrm>
          <a:prstGeom prst="rect">
            <a:avLst/>
          </a:prstGeom>
          <a:noFill/>
        </p:spPr>
        <p:txBody>
          <a:bodyPr wrap="square" rtlCol="0">
            <a:spAutoFit/>
          </a:bodyPr>
          <a:lstStyle/>
          <a:p>
            <a:pPr algn="ctr"/>
            <a:r>
              <a:rPr lang="fr-FR" sz="1600" dirty="0">
                <a:solidFill>
                  <a:schemeClr val="tx2"/>
                </a:solidFill>
              </a:rPr>
              <a:t>Etape 03</a:t>
            </a:r>
          </a:p>
        </p:txBody>
      </p:sp>
      <p:sp>
        <p:nvSpPr>
          <p:cNvPr id="23" name="ZoneTexte 22">
            <a:extLst>
              <a:ext uri="{FF2B5EF4-FFF2-40B4-BE49-F238E27FC236}">
                <a16:creationId xmlns:a16="http://schemas.microsoft.com/office/drawing/2014/main" id="{4F5F97C3-DE54-6D5F-1FE3-03EB25A4FD02}"/>
              </a:ext>
            </a:extLst>
          </p:cNvPr>
          <p:cNvSpPr txBox="1"/>
          <p:nvPr/>
        </p:nvSpPr>
        <p:spPr>
          <a:xfrm>
            <a:off x="4685070" y="2855190"/>
            <a:ext cx="5319252" cy="338554"/>
          </a:xfrm>
          <a:prstGeom prst="rect">
            <a:avLst/>
          </a:prstGeom>
          <a:noFill/>
        </p:spPr>
        <p:txBody>
          <a:bodyPr wrap="square" rtlCol="0">
            <a:spAutoFit/>
          </a:bodyPr>
          <a:lstStyle/>
          <a:p>
            <a:r>
              <a:rPr lang="fr-FR" sz="1600" dirty="0">
                <a:solidFill>
                  <a:schemeClr val="tx2"/>
                </a:solidFill>
              </a:rPr>
              <a:t>Création de la maquette et attribution des rôles.</a:t>
            </a:r>
          </a:p>
        </p:txBody>
      </p:sp>
      <p:sp>
        <p:nvSpPr>
          <p:cNvPr id="24" name="ZoneTexte 23">
            <a:extLst>
              <a:ext uri="{FF2B5EF4-FFF2-40B4-BE49-F238E27FC236}">
                <a16:creationId xmlns:a16="http://schemas.microsoft.com/office/drawing/2014/main" id="{477654E4-8FEE-D2E2-1BCD-66A1A3BF5220}"/>
              </a:ext>
            </a:extLst>
          </p:cNvPr>
          <p:cNvSpPr txBox="1"/>
          <p:nvPr/>
        </p:nvSpPr>
        <p:spPr>
          <a:xfrm>
            <a:off x="2390160" y="3715484"/>
            <a:ext cx="1268361" cy="338554"/>
          </a:xfrm>
          <a:prstGeom prst="rect">
            <a:avLst/>
          </a:prstGeom>
          <a:noFill/>
        </p:spPr>
        <p:txBody>
          <a:bodyPr wrap="square" rtlCol="0">
            <a:spAutoFit/>
          </a:bodyPr>
          <a:lstStyle/>
          <a:p>
            <a:r>
              <a:rPr lang="fr-FR" sz="1600" dirty="0">
                <a:solidFill>
                  <a:schemeClr val="tx2"/>
                </a:solidFill>
              </a:rPr>
              <a:t>Etape 04</a:t>
            </a:r>
          </a:p>
        </p:txBody>
      </p:sp>
      <p:pic>
        <p:nvPicPr>
          <p:cNvPr id="26" name="Image 25" descr="Une image contenant capture d’écran, conception&#10;&#10;Description générée automatiquement">
            <a:extLst>
              <a:ext uri="{FF2B5EF4-FFF2-40B4-BE49-F238E27FC236}">
                <a16:creationId xmlns:a16="http://schemas.microsoft.com/office/drawing/2014/main" id="{51ADEE76-56C1-3C36-5E15-6C2013F343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866" y="3349770"/>
            <a:ext cx="1161129" cy="1223651"/>
          </a:xfrm>
          <a:prstGeom prst="rect">
            <a:avLst/>
          </a:prstGeom>
        </p:spPr>
      </p:pic>
      <p:sp>
        <p:nvSpPr>
          <p:cNvPr id="27" name="ZoneTexte 26">
            <a:extLst>
              <a:ext uri="{FF2B5EF4-FFF2-40B4-BE49-F238E27FC236}">
                <a16:creationId xmlns:a16="http://schemas.microsoft.com/office/drawing/2014/main" id="{20D04E3A-DBB4-354B-163B-9F3DD650B0B2}"/>
              </a:ext>
            </a:extLst>
          </p:cNvPr>
          <p:cNvSpPr txBox="1"/>
          <p:nvPr/>
        </p:nvSpPr>
        <p:spPr>
          <a:xfrm>
            <a:off x="4685070" y="3792318"/>
            <a:ext cx="4463845" cy="338554"/>
          </a:xfrm>
          <a:prstGeom prst="rect">
            <a:avLst/>
          </a:prstGeom>
          <a:noFill/>
        </p:spPr>
        <p:txBody>
          <a:bodyPr wrap="square" rtlCol="0">
            <a:spAutoFit/>
          </a:bodyPr>
          <a:lstStyle/>
          <a:p>
            <a:r>
              <a:rPr lang="fr-FR" sz="1600" dirty="0">
                <a:solidFill>
                  <a:schemeClr val="tx2"/>
                </a:solidFill>
              </a:rPr>
              <a:t>Création du site et design.</a:t>
            </a:r>
          </a:p>
        </p:txBody>
      </p:sp>
      <p:sp>
        <p:nvSpPr>
          <p:cNvPr id="28" name="ZoneTexte 27">
            <a:extLst>
              <a:ext uri="{FF2B5EF4-FFF2-40B4-BE49-F238E27FC236}">
                <a16:creationId xmlns:a16="http://schemas.microsoft.com/office/drawing/2014/main" id="{C04659DB-4448-7E87-1A09-0DCC2F7FECE8}"/>
              </a:ext>
            </a:extLst>
          </p:cNvPr>
          <p:cNvSpPr txBox="1"/>
          <p:nvPr/>
        </p:nvSpPr>
        <p:spPr>
          <a:xfrm>
            <a:off x="2336084" y="4714375"/>
            <a:ext cx="1341181" cy="338554"/>
          </a:xfrm>
          <a:prstGeom prst="rect">
            <a:avLst/>
          </a:prstGeom>
          <a:noFill/>
        </p:spPr>
        <p:txBody>
          <a:bodyPr wrap="square" rtlCol="0">
            <a:spAutoFit/>
          </a:bodyPr>
          <a:lstStyle/>
          <a:p>
            <a:r>
              <a:rPr lang="fr-FR" sz="1600" dirty="0">
                <a:solidFill>
                  <a:schemeClr val="tx2"/>
                </a:solidFill>
              </a:rPr>
              <a:t>Etape 05</a:t>
            </a:r>
          </a:p>
        </p:txBody>
      </p:sp>
      <p:pic>
        <p:nvPicPr>
          <p:cNvPr id="30" name="Image 29" descr="Une image contenant noir, obscurité, capture d’écran&#10;&#10;Description générée automatiquement">
            <a:extLst>
              <a:ext uri="{FF2B5EF4-FFF2-40B4-BE49-F238E27FC236}">
                <a16:creationId xmlns:a16="http://schemas.microsoft.com/office/drawing/2014/main" id="{6308D001-5EB2-44C4-56C0-CB98D3F68A3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407" y="4419752"/>
            <a:ext cx="1086464" cy="1086464"/>
          </a:xfrm>
          <a:prstGeom prst="rect">
            <a:avLst/>
          </a:prstGeom>
        </p:spPr>
      </p:pic>
      <p:sp>
        <p:nvSpPr>
          <p:cNvPr id="31" name="ZoneTexte 30">
            <a:extLst>
              <a:ext uri="{FF2B5EF4-FFF2-40B4-BE49-F238E27FC236}">
                <a16:creationId xmlns:a16="http://schemas.microsoft.com/office/drawing/2014/main" id="{7105AC60-8FC1-43CE-1A9C-5FDA08E2D355}"/>
              </a:ext>
            </a:extLst>
          </p:cNvPr>
          <p:cNvSpPr txBox="1"/>
          <p:nvPr/>
        </p:nvSpPr>
        <p:spPr>
          <a:xfrm>
            <a:off x="4628995" y="4729446"/>
            <a:ext cx="4790308" cy="338554"/>
          </a:xfrm>
          <a:prstGeom prst="rect">
            <a:avLst/>
          </a:prstGeom>
          <a:noFill/>
        </p:spPr>
        <p:txBody>
          <a:bodyPr wrap="square" rtlCol="0">
            <a:spAutoFit/>
          </a:bodyPr>
          <a:lstStyle/>
          <a:p>
            <a:r>
              <a:rPr lang="fr-FR" sz="1600" dirty="0">
                <a:solidFill>
                  <a:schemeClr val="tx2"/>
                </a:solidFill>
              </a:rPr>
              <a:t>Mise en lien de nos codes et finalisation du site.</a:t>
            </a:r>
          </a:p>
        </p:txBody>
      </p:sp>
      <p:pic>
        <p:nvPicPr>
          <p:cNvPr id="33" name="Image 32" descr="Une image contenant mammifère, chat&#10;&#10;Description générée automatiquement">
            <a:extLst>
              <a:ext uri="{FF2B5EF4-FFF2-40B4-BE49-F238E27FC236}">
                <a16:creationId xmlns:a16="http://schemas.microsoft.com/office/drawing/2014/main" id="{11928E32-BE96-20C9-4A29-E5A00E0FEF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73255" y="5506216"/>
            <a:ext cx="923616" cy="876804"/>
          </a:xfrm>
          <a:prstGeom prst="rect">
            <a:avLst/>
          </a:prstGeom>
        </p:spPr>
      </p:pic>
      <p:sp>
        <p:nvSpPr>
          <p:cNvPr id="34" name="ZoneTexte 33">
            <a:extLst>
              <a:ext uri="{FF2B5EF4-FFF2-40B4-BE49-F238E27FC236}">
                <a16:creationId xmlns:a16="http://schemas.microsoft.com/office/drawing/2014/main" id="{BD639365-56D9-35D7-EFF9-58CC35F95302}"/>
              </a:ext>
            </a:extLst>
          </p:cNvPr>
          <p:cNvSpPr txBox="1"/>
          <p:nvPr/>
        </p:nvSpPr>
        <p:spPr>
          <a:xfrm>
            <a:off x="2336084" y="5800839"/>
            <a:ext cx="1020247" cy="338554"/>
          </a:xfrm>
          <a:prstGeom prst="rect">
            <a:avLst/>
          </a:prstGeom>
          <a:noFill/>
        </p:spPr>
        <p:txBody>
          <a:bodyPr wrap="square" rtlCol="0">
            <a:spAutoFit/>
          </a:bodyPr>
          <a:lstStyle/>
          <a:p>
            <a:pPr algn="ctr"/>
            <a:r>
              <a:rPr lang="fr-FR" sz="1600" dirty="0">
                <a:solidFill>
                  <a:schemeClr val="tx2"/>
                </a:solidFill>
              </a:rPr>
              <a:t>Etape 06</a:t>
            </a:r>
          </a:p>
        </p:txBody>
      </p:sp>
      <p:sp>
        <p:nvSpPr>
          <p:cNvPr id="35" name="ZoneTexte 34">
            <a:extLst>
              <a:ext uri="{FF2B5EF4-FFF2-40B4-BE49-F238E27FC236}">
                <a16:creationId xmlns:a16="http://schemas.microsoft.com/office/drawing/2014/main" id="{A5018471-62F8-8DA8-A56C-D38A218FE550}"/>
              </a:ext>
            </a:extLst>
          </p:cNvPr>
          <p:cNvSpPr txBox="1"/>
          <p:nvPr/>
        </p:nvSpPr>
        <p:spPr>
          <a:xfrm>
            <a:off x="4659719" y="5800839"/>
            <a:ext cx="4689987" cy="338554"/>
          </a:xfrm>
          <a:prstGeom prst="rect">
            <a:avLst/>
          </a:prstGeom>
          <a:noFill/>
        </p:spPr>
        <p:txBody>
          <a:bodyPr wrap="square" rtlCol="0">
            <a:spAutoFit/>
          </a:bodyPr>
          <a:lstStyle/>
          <a:p>
            <a:r>
              <a:rPr lang="fr-FR" sz="1600" dirty="0">
                <a:solidFill>
                  <a:schemeClr val="tx2"/>
                </a:solidFill>
              </a:rPr>
              <a:t>Mise en ligne du site sur GitHub.</a:t>
            </a:r>
          </a:p>
        </p:txBody>
      </p:sp>
      <p:sp>
        <p:nvSpPr>
          <p:cNvPr id="2" name="ZoneTexte 1">
            <a:extLst>
              <a:ext uri="{FF2B5EF4-FFF2-40B4-BE49-F238E27FC236}">
                <a16:creationId xmlns:a16="http://schemas.microsoft.com/office/drawing/2014/main" id="{F31B83CD-28CA-4193-ADDA-C8461CD071F2}"/>
              </a:ext>
            </a:extLst>
          </p:cNvPr>
          <p:cNvSpPr txBox="1"/>
          <p:nvPr/>
        </p:nvSpPr>
        <p:spPr>
          <a:xfrm>
            <a:off x="10475348" y="5506216"/>
            <a:ext cx="2015613" cy="1569660"/>
          </a:xfrm>
          <a:prstGeom prst="rect">
            <a:avLst/>
          </a:prstGeom>
          <a:noFill/>
        </p:spPr>
        <p:txBody>
          <a:bodyPr wrap="square" rtlCol="0">
            <a:spAutoFit/>
          </a:bodyPr>
          <a:lstStyle/>
          <a:p>
            <a:r>
              <a:rPr lang="fr-FR" sz="9600" dirty="0">
                <a:solidFill>
                  <a:srgbClr val="FFAB40"/>
                </a:solidFill>
              </a:rPr>
              <a:t>05</a:t>
            </a:r>
          </a:p>
        </p:txBody>
      </p:sp>
    </p:spTree>
    <p:extLst>
      <p:ext uri="{BB962C8B-B14F-4D97-AF65-F5344CB8AC3E}">
        <p14:creationId xmlns:p14="http://schemas.microsoft.com/office/powerpoint/2010/main" val="416753436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4AF5935-2A92-2C79-0BD5-27EE977E3572}"/>
              </a:ext>
            </a:extLst>
          </p:cNvPr>
          <p:cNvSpPr>
            <a:spLocks noGrp="1"/>
          </p:cNvSpPr>
          <p:nvPr>
            <p:ph type="title"/>
          </p:nvPr>
        </p:nvSpPr>
        <p:spPr>
          <a:xfrm>
            <a:off x="1153011" y="0"/>
            <a:ext cx="6269600" cy="1255200"/>
          </a:xfrm>
        </p:spPr>
        <p:txBody>
          <a:bodyPr/>
          <a:lstStyle/>
          <a:p>
            <a:r>
              <a:rPr lang="fr-FR" dirty="0">
                <a:solidFill>
                  <a:schemeClr val="bg2"/>
                </a:solidFill>
              </a:rPr>
              <a:t>Conclusion</a:t>
            </a:r>
          </a:p>
        </p:txBody>
      </p:sp>
      <p:sp>
        <p:nvSpPr>
          <p:cNvPr id="5" name="Signe Moins 4">
            <a:extLst>
              <a:ext uri="{FF2B5EF4-FFF2-40B4-BE49-F238E27FC236}">
                <a16:creationId xmlns:a16="http://schemas.microsoft.com/office/drawing/2014/main" id="{4645C0B7-614F-97D0-8C1B-2FD10C7E203A}"/>
              </a:ext>
            </a:extLst>
          </p:cNvPr>
          <p:cNvSpPr/>
          <p:nvPr/>
        </p:nvSpPr>
        <p:spPr>
          <a:xfrm>
            <a:off x="2372079" y="185805"/>
            <a:ext cx="11088281"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Signe Moins 5">
            <a:extLst>
              <a:ext uri="{FF2B5EF4-FFF2-40B4-BE49-F238E27FC236}">
                <a16:creationId xmlns:a16="http://schemas.microsoft.com/office/drawing/2014/main" id="{780B1440-ED14-BD57-5B6A-E6825AE706B0}"/>
              </a:ext>
            </a:extLst>
          </p:cNvPr>
          <p:cNvSpPr/>
          <p:nvPr/>
        </p:nvSpPr>
        <p:spPr>
          <a:xfrm>
            <a:off x="-90901" y="185804"/>
            <a:ext cx="1319934"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A3840593-153B-02E4-2E44-2104587E34AC}"/>
              </a:ext>
            </a:extLst>
          </p:cNvPr>
          <p:cNvSpPr txBox="1"/>
          <p:nvPr/>
        </p:nvSpPr>
        <p:spPr>
          <a:xfrm>
            <a:off x="264267" y="1441004"/>
            <a:ext cx="11170650" cy="501675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fr-FR" sz="2000" dirty="0">
                <a:solidFill>
                  <a:schemeClr val="bg2"/>
                </a:solidFill>
              </a:rPr>
              <a:t>Innovation à l’attente de la demande.</a:t>
            </a:r>
          </a:p>
          <a:p>
            <a:pPr marL="285750" indent="-285750">
              <a:lnSpc>
                <a:spcPct val="250000"/>
              </a:lnSpc>
              <a:buFont typeface="Arial" panose="020B0604020202020204" pitchFamily="34" charset="0"/>
              <a:buChar char="•"/>
            </a:pPr>
            <a:r>
              <a:rPr lang="fr-FR" sz="2000" dirty="0">
                <a:solidFill>
                  <a:schemeClr val="bg2"/>
                </a:solidFill>
              </a:rPr>
              <a:t>Site respectant le cahier des charges.</a:t>
            </a:r>
          </a:p>
          <a:p>
            <a:pPr marL="285750" indent="-285750">
              <a:lnSpc>
                <a:spcPct val="250000"/>
              </a:lnSpc>
              <a:buFont typeface="Arial" panose="020B0604020202020204" pitchFamily="34" charset="0"/>
              <a:buChar char="•"/>
            </a:pPr>
            <a:r>
              <a:rPr lang="fr-FR" sz="2000" dirty="0">
                <a:solidFill>
                  <a:schemeClr val="bg2"/>
                </a:solidFill>
              </a:rPr>
              <a:t>L’entreprise est mise en avant.</a:t>
            </a:r>
          </a:p>
          <a:p>
            <a:pPr marL="285750" indent="-285750">
              <a:lnSpc>
                <a:spcPct val="250000"/>
              </a:lnSpc>
              <a:buFont typeface="Arial" panose="020B0604020202020204" pitchFamily="34" charset="0"/>
              <a:buChar char="•"/>
            </a:pPr>
            <a:r>
              <a:rPr lang="fr-FR" sz="2000" dirty="0">
                <a:solidFill>
                  <a:schemeClr val="bg2"/>
                </a:solidFill>
              </a:rPr>
              <a:t>Adapter à plusieurs types de clients.</a:t>
            </a:r>
          </a:p>
          <a:p>
            <a:pPr marL="285750" indent="-285750">
              <a:lnSpc>
                <a:spcPct val="250000"/>
              </a:lnSpc>
              <a:buFont typeface="Arial" panose="020B0604020202020204" pitchFamily="34" charset="0"/>
              <a:buChar char="•"/>
            </a:pPr>
            <a:r>
              <a:rPr lang="fr-FR" sz="2000" dirty="0">
                <a:solidFill>
                  <a:schemeClr val="bg2"/>
                </a:solidFill>
              </a:rPr>
              <a:t>Interfaces ludiques et simples.</a:t>
            </a:r>
          </a:p>
          <a:p>
            <a:pPr marL="285750" indent="-285750">
              <a:lnSpc>
                <a:spcPct val="250000"/>
              </a:lnSpc>
              <a:buFont typeface="Arial" panose="020B0604020202020204" pitchFamily="34" charset="0"/>
              <a:buChar char="•"/>
            </a:pPr>
            <a:r>
              <a:rPr lang="fr-FR" sz="2000" dirty="0">
                <a:solidFill>
                  <a:schemeClr val="bg2"/>
                </a:solidFill>
              </a:rPr>
              <a:t>Service clientèle disponible.</a:t>
            </a:r>
          </a:p>
          <a:p>
            <a:pPr marL="285750" indent="-285750">
              <a:buFont typeface="Arial" panose="020B0604020202020204" pitchFamily="34" charset="0"/>
              <a:buChar char="•"/>
            </a:pPr>
            <a:endParaRPr lang="fr-FR" sz="2000" dirty="0">
              <a:solidFill>
                <a:schemeClr val="bg2"/>
              </a:solidFill>
            </a:endParaRPr>
          </a:p>
        </p:txBody>
      </p:sp>
    </p:spTree>
    <p:extLst>
      <p:ext uri="{BB962C8B-B14F-4D97-AF65-F5344CB8AC3E}">
        <p14:creationId xmlns:p14="http://schemas.microsoft.com/office/powerpoint/2010/main" val="24243615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F587511D-D08D-88EA-DEE2-36C9454DBEB2}"/>
              </a:ext>
            </a:extLst>
          </p:cNvPr>
          <p:cNvSpPr>
            <a:spLocks noGrp="1"/>
          </p:cNvSpPr>
          <p:nvPr>
            <p:ph type="title"/>
          </p:nvPr>
        </p:nvSpPr>
        <p:spPr>
          <a:xfrm>
            <a:off x="2750400" y="3680550"/>
            <a:ext cx="6691200" cy="798400"/>
          </a:xfrm>
        </p:spPr>
        <p:txBody>
          <a:bodyPr/>
          <a:lstStyle/>
          <a:p>
            <a:r>
              <a:rPr lang="fr-FR" sz="5400" dirty="0"/>
              <a:t>Adoptez-Nous</a:t>
            </a:r>
            <a:r>
              <a:rPr lang="fr-FR" dirty="0"/>
              <a:t>  </a:t>
            </a:r>
          </a:p>
        </p:txBody>
      </p:sp>
      <p:sp>
        <p:nvSpPr>
          <p:cNvPr id="2" name="ZoneTexte 1">
            <a:extLst>
              <a:ext uri="{FF2B5EF4-FFF2-40B4-BE49-F238E27FC236}">
                <a16:creationId xmlns:a16="http://schemas.microsoft.com/office/drawing/2014/main" id="{01B02DCB-FD2E-A4FC-E4A1-104BF246504A}"/>
              </a:ext>
            </a:extLst>
          </p:cNvPr>
          <p:cNvSpPr txBox="1"/>
          <p:nvPr/>
        </p:nvSpPr>
        <p:spPr>
          <a:xfrm>
            <a:off x="3097161" y="4478950"/>
            <a:ext cx="5410374" cy="1015663"/>
          </a:xfrm>
          <a:prstGeom prst="rect">
            <a:avLst/>
          </a:prstGeom>
          <a:noFill/>
        </p:spPr>
        <p:txBody>
          <a:bodyPr wrap="square" rtlCol="0">
            <a:spAutoFit/>
          </a:bodyPr>
          <a:lstStyle/>
          <a:p>
            <a:pPr algn="ctr"/>
            <a:r>
              <a:rPr lang="fr-FR" sz="5400" dirty="0">
                <a:solidFill>
                  <a:srgbClr val="FF9999"/>
                </a:solidFill>
                <a:latin typeface="Montserrat ExtraBold" panose="00000900000000000000" pitchFamily="2" charset="0"/>
              </a:rPr>
              <a:t>Merci</a:t>
            </a:r>
            <a:r>
              <a:rPr lang="fr-FR" sz="3200" dirty="0">
                <a:solidFill>
                  <a:srgbClr val="FF9999"/>
                </a:solidFill>
                <a:latin typeface="Montserrat ExtraBold" panose="00000900000000000000" pitchFamily="2" charset="0"/>
              </a:rPr>
              <a:t> </a:t>
            </a:r>
            <a:r>
              <a:rPr lang="fr-FR" sz="6000" dirty="0">
                <a:solidFill>
                  <a:schemeClr val="bg2"/>
                </a:solidFill>
                <a:latin typeface="Montserrat ExtraBold" panose="00000900000000000000" pitchFamily="2" charset="0"/>
              </a:rPr>
              <a:t>!</a:t>
            </a:r>
            <a:endParaRPr lang="fr-FR" sz="3200" dirty="0">
              <a:solidFill>
                <a:schemeClr val="bg2"/>
              </a:solidFill>
              <a:latin typeface="Montserrat ExtraBold" panose="00000900000000000000" pitchFamily="2" charset="0"/>
            </a:endParaRPr>
          </a:p>
        </p:txBody>
      </p:sp>
    </p:spTree>
    <p:extLst>
      <p:ext uri="{BB962C8B-B14F-4D97-AF65-F5344CB8AC3E}">
        <p14:creationId xmlns:p14="http://schemas.microsoft.com/office/powerpoint/2010/main" val="3210765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13FD45B0-1BD6-A750-7ED2-70EDBDB156FE}"/>
              </a:ext>
            </a:extLst>
          </p:cNvPr>
          <p:cNvSpPr>
            <a:spLocks noGrp="1"/>
          </p:cNvSpPr>
          <p:nvPr>
            <p:ph type="title"/>
          </p:nvPr>
        </p:nvSpPr>
        <p:spPr>
          <a:xfrm>
            <a:off x="5576960" y="5138847"/>
            <a:ext cx="6269600" cy="748872"/>
          </a:xfrm>
        </p:spPr>
        <p:txBody>
          <a:bodyPr/>
          <a:lstStyle/>
          <a:p>
            <a:pPr algn="ctr"/>
            <a:r>
              <a:rPr lang="fr-FR" sz="4400" dirty="0">
                <a:solidFill>
                  <a:schemeClr val="bg2"/>
                </a:solidFill>
              </a:rPr>
              <a:t>SOMMAIRE</a:t>
            </a:r>
          </a:p>
        </p:txBody>
      </p:sp>
      <p:sp>
        <p:nvSpPr>
          <p:cNvPr id="7" name="Signe Moins 6">
            <a:extLst>
              <a:ext uri="{FF2B5EF4-FFF2-40B4-BE49-F238E27FC236}">
                <a16:creationId xmlns:a16="http://schemas.microsoft.com/office/drawing/2014/main" id="{5F6C99FF-44A4-034D-C5BB-02FA88E11629}"/>
              </a:ext>
            </a:extLst>
          </p:cNvPr>
          <p:cNvSpPr/>
          <p:nvPr/>
        </p:nvSpPr>
        <p:spPr>
          <a:xfrm>
            <a:off x="-1198880" y="5358343"/>
            <a:ext cx="9469120" cy="452120"/>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Signe Moins 7">
            <a:extLst>
              <a:ext uri="{FF2B5EF4-FFF2-40B4-BE49-F238E27FC236}">
                <a16:creationId xmlns:a16="http://schemas.microsoft.com/office/drawing/2014/main" id="{77CF1264-ADED-E4D2-729A-E43B9CBC1982}"/>
              </a:ext>
            </a:extLst>
          </p:cNvPr>
          <p:cNvSpPr/>
          <p:nvPr/>
        </p:nvSpPr>
        <p:spPr>
          <a:xfrm>
            <a:off x="10068560" y="5358343"/>
            <a:ext cx="2418080" cy="452120"/>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a:extLst>
              <a:ext uri="{FF2B5EF4-FFF2-40B4-BE49-F238E27FC236}">
                <a16:creationId xmlns:a16="http://schemas.microsoft.com/office/drawing/2014/main" id="{FCC918E8-F4E1-0963-8A33-5A563262E1B9}"/>
              </a:ext>
            </a:extLst>
          </p:cNvPr>
          <p:cNvSpPr txBox="1"/>
          <p:nvPr/>
        </p:nvSpPr>
        <p:spPr>
          <a:xfrm>
            <a:off x="1584960" y="1179617"/>
            <a:ext cx="2611120" cy="400110"/>
          </a:xfrm>
          <a:prstGeom prst="rect">
            <a:avLst/>
          </a:prstGeom>
          <a:noFill/>
        </p:spPr>
        <p:txBody>
          <a:bodyPr wrap="square" rtlCol="0">
            <a:spAutoFit/>
          </a:bodyPr>
          <a:lstStyle/>
          <a:p>
            <a:pPr algn="ctr"/>
            <a:r>
              <a:rPr lang="fr-FR" sz="2000" dirty="0">
                <a:solidFill>
                  <a:schemeClr val="bg2"/>
                </a:solidFill>
              </a:rPr>
              <a:t>A propos      01</a:t>
            </a:r>
          </a:p>
        </p:txBody>
      </p:sp>
      <p:sp>
        <p:nvSpPr>
          <p:cNvPr id="10" name="ZoneTexte 9">
            <a:extLst>
              <a:ext uri="{FF2B5EF4-FFF2-40B4-BE49-F238E27FC236}">
                <a16:creationId xmlns:a16="http://schemas.microsoft.com/office/drawing/2014/main" id="{B67FC7D0-2D33-EC80-44CD-B966AED83548}"/>
              </a:ext>
            </a:extLst>
          </p:cNvPr>
          <p:cNvSpPr txBox="1"/>
          <p:nvPr/>
        </p:nvSpPr>
        <p:spPr>
          <a:xfrm>
            <a:off x="1859280" y="1689374"/>
            <a:ext cx="2123440" cy="400110"/>
          </a:xfrm>
          <a:prstGeom prst="rect">
            <a:avLst/>
          </a:prstGeom>
          <a:noFill/>
        </p:spPr>
        <p:txBody>
          <a:bodyPr wrap="square" rtlCol="0">
            <a:spAutoFit/>
          </a:bodyPr>
          <a:lstStyle/>
          <a:p>
            <a:pPr algn="ctr"/>
            <a:r>
              <a:rPr lang="fr-FR" sz="2000" dirty="0">
                <a:solidFill>
                  <a:schemeClr val="bg2"/>
                </a:solidFill>
              </a:rPr>
              <a:t>L’équipe     02</a:t>
            </a:r>
          </a:p>
        </p:txBody>
      </p:sp>
      <p:sp>
        <p:nvSpPr>
          <p:cNvPr id="11" name="ZoneTexte 10">
            <a:extLst>
              <a:ext uri="{FF2B5EF4-FFF2-40B4-BE49-F238E27FC236}">
                <a16:creationId xmlns:a16="http://schemas.microsoft.com/office/drawing/2014/main" id="{8E618BDA-B2DE-3317-0244-134DB732D2D9}"/>
              </a:ext>
            </a:extLst>
          </p:cNvPr>
          <p:cNvSpPr txBox="1"/>
          <p:nvPr/>
        </p:nvSpPr>
        <p:spPr>
          <a:xfrm>
            <a:off x="1940560" y="2199131"/>
            <a:ext cx="2255520" cy="400110"/>
          </a:xfrm>
          <a:prstGeom prst="rect">
            <a:avLst/>
          </a:prstGeom>
          <a:noFill/>
        </p:spPr>
        <p:txBody>
          <a:bodyPr wrap="square" rtlCol="0">
            <a:spAutoFit/>
          </a:bodyPr>
          <a:lstStyle/>
          <a:p>
            <a:r>
              <a:rPr lang="fr-FR" sz="2000" dirty="0">
                <a:solidFill>
                  <a:schemeClr val="bg2"/>
                </a:solidFill>
              </a:rPr>
              <a:t>Formules     03</a:t>
            </a:r>
          </a:p>
        </p:txBody>
      </p:sp>
      <p:sp>
        <p:nvSpPr>
          <p:cNvPr id="12" name="ZoneTexte 11">
            <a:extLst>
              <a:ext uri="{FF2B5EF4-FFF2-40B4-BE49-F238E27FC236}">
                <a16:creationId xmlns:a16="http://schemas.microsoft.com/office/drawing/2014/main" id="{0FC4114D-4C6E-975D-5772-C414E7DDFC32}"/>
              </a:ext>
            </a:extLst>
          </p:cNvPr>
          <p:cNvSpPr txBox="1"/>
          <p:nvPr/>
        </p:nvSpPr>
        <p:spPr>
          <a:xfrm>
            <a:off x="1940560" y="2708888"/>
            <a:ext cx="2758440" cy="400110"/>
          </a:xfrm>
          <a:prstGeom prst="rect">
            <a:avLst/>
          </a:prstGeom>
          <a:noFill/>
        </p:spPr>
        <p:txBody>
          <a:bodyPr wrap="square" rtlCol="0">
            <a:spAutoFit/>
          </a:bodyPr>
          <a:lstStyle/>
          <a:p>
            <a:r>
              <a:rPr lang="fr-FR" sz="2000" dirty="0">
                <a:solidFill>
                  <a:schemeClr val="bg2"/>
                </a:solidFill>
              </a:rPr>
              <a:t>Projets         04</a:t>
            </a:r>
          </a:p>
        </p:txBody>
      </p:sp>
      <p:sp>
        <p:nvSpPr>
          <p:cNvPr id="2" name="ZoneTexte 1">
            <a:extLst>
              <a:ext uri="{FF2B5EF4-FFF2-40B4-BE49-F238E27FC236}">
                <a16:creationId xmlns:a16="http://schemas.microsoft.com/office/drawing/2014/main" id="{0B7A263D-8114-871A-F11D-CEDC6E02DB87}"/>
              </a:ext>
            </a:extLst>
          </p:cNvPr>
          <p:cNvSpPr txBox="1"/>
          <p:nvPr/>
        </p:nvSpPr>
        <p:spPr>
          <a:xfrm>
            <a:off x="1760957" y="3218645"/>
            <a:ext cx="2839720" cy="400110"/>
          </a:xfrm>
          <a:prstGeom prst="rect">
            <a:avLst/>
          </a:prstGeom>
          <a:noFill/>
        </p:spPr>
        <p:txBody>
          <a:bodyPr wrap="square" rtlCol="0">
            <a:spAutoFit/>
          </a:bodyPr>
          <a:lstStyle/>
          <a:p>
            <a:r>
              <a:rPr lang="fr-FR" sz="2000" dirty="0">
                <a:solidFill>
                  <a:schemeClr val="bg2"/>
                </a:solidFill>
              </a:rPr>
              <a:t>Etapes clés    05</a:t>
            </a:r>
          </a:p>
        </p:txBody>
      </p:sp>
    </p:spTree>
    <p:extLst>
      <p:ext uri="{BB962C8B-B14F-4D97-AF65-F5344CB8AC3E}">
        <p14:creationId xmlns:p14="http://schemas.microsoft.com/office/powerpoint/2010/main" val="19444566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50EBDEE-93EF-354A-9B87-D1224574DE0C}"/>
              </a:ext>
            </a:extLst>
          </p:cNvPr>
          <p:cNvSpPr>
            <a:spLocks noGrp="1"/>
          </p:cNvSpPr>
          <p:nvPr>
            <p:ph type="title"/>
          </p:nvPr>
        </p:nvSpPr>
        <p:spPr>
          <a:xfrm>
            <a:off x="2759079" y="615124"/>
            <a:ext cx="6172400" cy="976027"/>
          </a:xfrm>
        </p:spPr>
        <p:txBody>
          <a:bodyPr/>
          <a:lstStyle/>
          <a:p>
            <a:pPr algn="ctr"/>
            <a:r>
              <a:rPr lang="fr-FR" sz="3600" dirty="0">
                <a:solidFill>
                  <a:srgbClr val="FF9999"/>
                </a:solidFill>
              </a:rPr>
              <a:t>A propos</a:t>
            </a:r>
          </a:p>
        </p:txBody>
      </p:sp>
      <p:sp>
        <p:nvSpPr>
          <p:cNvPr id="6" name="Sous-titre 5">
            <a:extLst>
              <a:ext uri="{FF2B5EF4-FFF2-40B4-BE49-F238E27FC236}">
                <a16:creationId xmlns:a16="http://schemas.microsoft.com/office/drawing/2014/main" id="{C28B6767-6542-6CBA-A21F-F10244B451E2}"/>
              </a:ext>
            </a:extLst>
          </p:cNvPr>
          <p:cNvSpPr>
            <a:spLocks noGrp="1"/>
          </p:cNvSpPr>
          <p:nvPr>
            <p:ph type="subTitle" idx="1"/>
          </p:nvPr>
        </p:nvSpPr>
        <p:spPr>
          <a:xfrm>
            <a:off x="2966720" y="2035969"/>
            <a:ext cx="5293359" cy="3230880"/>
          </a:xfrm>
        </p:spPr>
        <p:txBody>
          <a:bodyPr/>
          <a:lstStyle/>
          <a:p>
            <a:r>
              <a:rPr lang="fr-FR" dirty="0">
                <a:solidFill>
                  <a:srgbClr val="FFAB40"/>
                </a:solidFill>
              </a:rPr>
              <a:t>	</a:t>
            </a:r>
            <a:r>
              <a:rPr lang="fr-FR" dirty="0">
                <a:solidFill>
                  <a:srgbClr val="FF9999"/>
                </a:solidFill>
              </a:rPr>
              <a:t>Nous avons l’honneur de vous introduire notre  projet qui émerge d’une demande du marché.  Ce que nous présentons aujourd’hui est la clef permettant à nos futurs clients de se décharger d’une charge superflue. Grâce à notre partenariat avec </a:t>
            </a:r>
            <a:r>
              <a:rPr lang="fr-FR" dirty="0" err="1">
                <a:solidFill>
                  <a:srgbClr val="FF9999"/>
                </a:solidFill>
              </a:rPr>
              <a:t>Quizzeo</a:t>
            </a:r>
            <a:r>
              <a:rPr lang="fr-FR" dirty="0">
                <a:solidFill>
                  <a:srgbClr val="FF9999"/>
                </a:solidFill>
              </a:rPr>
              <a:t>, nos clients pourront générer des questionnaires autant de fois qu’ils le souhaiteront.</a:t>
            </a:r>
          </a:p>
        </p:txBody>
      </p:sp>
      <p:sp>
        <p:nvSpPr>
          <p:cNvPr id="7" name="ZoneTexte 6">
            <a:extLst>
              <a:ext uri="{FF2B5EF4-FFF2-40B4-BE49-F238E27FC236}">
                <a16:creationId xmlns:a16="http://schemas.microsoft.com/office/drawing/2014/main" id="{39F1DB53-87BA-A20F-9060-AA977C7B2122}"/>
              </a:ext>
            </a:extLst>
          </p:cNvPr>
          <p:cNvSpPr txBox="1"/>
          <p:nvPr/>
        </p:nvSpPr>
        <p:spPr>
          <a:xfrm>
            <a:off x="-758291" y="5448845"/>
            <a:ext cx="3261360" cy="1569660"/>
          </a:xfrm>
          <a:prstGeom prst="rect">
            <a:avLst/>
          </a:prstGeom>
          <a:noFill/>
        </p:spPr>
        <p:txBody>
          <a:bodyPr wrap="square" rtlCol="0">
            <a:spAutoFit/>
          </a:bodyPr>
          <a:lstStyle/>
          <a:p>
            <a:pPr algn="ctr"/>
            <a:r>
              <a:rPr lang="fr-FR" sz="9600" dirty="0">
                <a:solidFill>
                  <a:srgbClr val="FF9999"/>
                </a:solidFill>
                <a:latin typeface="+mj-lt"/>
              </a:rPr>
              <a:t>01</a:t>
            </a:r>
          </a:p>
        </p:txBody>
      </p:sp>
      <p:sp>
        <p:nvSpPr>
          <p:cNvPr id="3" name="Signe Moins 2">
            <a:extLst>
              <a:ext uri="{FF2B5EF4-FFF2-40B4-BE49-F238E27FC236}">
                <a16:creationId xmlns:a16="http://schemas.microsoft.com/office/drawing/2014/main" id="{F4FCF166-C384-1D64-D183-87823F9707CB}"/>
              </a:ext>
            </a:extLst>
          </p:cNvPr>
          <p:cNvSpPr/>
          <p:nvPr/>
        </p:nvSpPr>
        <p:spPr>
          <a:xfrm>
            <a:off x="-663434" y="865239"/>
            <a:ext cx="6077543" cy="294968"/>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Signe Moins 3">
            <a:extLst>
              <a:ext uri="{FF2B5EF4-FFF2-40B4-BE49-F238E27FC236}">
                <a16:creationId xmlns:a16="http://schemas.microsoft.com/office/drawing/2014/main" id="{0B24F652-2355-02D7-8A2C-7F531379F888}"/>
              </a:ext>
            </a:extLst>
          </p:cNvPr>
          <p:cNvSpPr/>
          <p:nvPr/>
        </p:nvSpPr>
        <p:spPr>
          <a:xfrm>
            <a:off x="6315777" y="865239"/>
            <a:ext cx="6567705" cy="294968"/>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32151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2504B295-D567-31F3-FEDB-95C2F32F83BC}"/>
              </a:ext>
            </a:extLst>
          </p:cNvPr>
          <p:cNvSpPr txBox="1"/>
          <p:nvPr/>
        </p:nvSpPr>
        <p:spPr>
          <a:xfrm>
            <a:off x="-142240" y="294640"/>
            <a:ext cx="4734560" cy="646331"/>
          </a:xfrm>
          <a:prstGeom prst="rect">
            <a:avLst/>
          </a:prstGeom>
          <a:noFill/>
        </p:spPr>
        <p:txBody>
          <a:bodyPr wrap="square" rtlCol="0">
            <a:spAutoFit/>
          </a:bodyPr>
          <a:lstStyle/>
          <a:p>
            <a:pPr algn="ctr"/>
            <a:r>
              <a:rPr lang="fr-FR" sz="3600" dirty="0">
                <a:solidFill>
                  <a:srgbClr val="FFAB40"/>
                </a:solidFill>
                <a:latin typeface="Montserrat ExtraBold" panose="00000900000000000000" pitchFamily="2" charset="0"/>
              </a:rPr>
              <a:t>L’équipe</a:t>
            </a:r>
          </a:p>
        </p:txBody>
      </p:sp>
      <p:sp>
        <p:nvSpPr>
          <p:cNvPr id="7" name="ZoneTexte 6">
            <a:extLst>
              <a:ext uri="{FF2B5EF4-FFF2-40B4-BE49-F238E27FC236}">
                <a16:creationId xmlns:a16="http://schemas.microsoft.com/office/drawing/2014/main" id="{3B1E823F-CB43-9930-6F1E-23BAAAF3BC90}"/>
              </a:ext>
            </a:extLst>
          </p:cNvPr>
          <p:cNvSpPr txBox="1"/>
          <p:nvPr/>
        </p:nvSpPr>
        <p:spPr>
          <a:xfrm>
            <a:off x="10700775" y="-167025"/>
            <a:ext cx="2184400" cy="1569660"/>
          </a:xfrm>
          <a:prstGeom prst="rect">
            <a:avLst/>
          </a:prstGeom>
          <a:noFill/>
        </p:spPr>
        <p:txBody>
          <a:bodyPr wrap="square" rtlCol="0">
            <a:spAutoFit/>
          </a:bodyPr>
          <a:lstStyle/>
          <a:p>
            <a:r>
              <a:rPr lang="fr-FR" sz="9600" dirty="0">
                <a:solidFill>
                  <a:srgbClr val="FFAB40"/>
                </a:solidFill>
              </a:rPr>
              <a:t>02</a:t>
            </a:r>
          </a:p>
        </p:txBody>
      </p:sp>
      <p:sp>
        <p:nvSpPr>
          <p:cNvPr id="10" name="ZoneTexte 9">
            <a:extLst>
              <a:ext uri="{FF2B5EF4-FFF2-40B4-BE49-F238E27FC236}">
                <a16:creationId xmlns:a16="http://schemas.microsoft.com/office/drawing/2014/main" id="{1AD5B675-2329-A4E0-890D-860977542E65}"/>
              </a:ext>
            </a:extLst>
          </p:cNvPr>
          <p:cNvSpPr txBox="1"/>
          <p:nvPr/>
        </p:nvSpPr>
        <p:spPr>
          <a:xfrm>
            <a:off x="497840" y="1250235"/>
            <a:ext cx="6136640" cy="1323439"/>
          </a:xfrm>
          <a:prstGeom prst="rect">
            <a:avLst/>
          </a:prstGeom>
          <a:noFill/>
        </p:spPr>
        <p:txBody>
          <a:bodyPr wrap="square" rtlCol="0">
            <a:spAutoFit/>
          </a:bodyPr>
          <a:lstStyle/>
          <a:p>
            <a:r>
              <a:rPr lang="fr-FR" sz="1600" dirty="0">
                <a:solidFill>
                  <a:srgbClr val="FFAB40"/>
                </a:solidFill>
              </a:rPr>
              <a:t>Nous sommes un groupe de quatre étudiants proposants aujourd’hui une innovation avec ce projet. Pour l’élaboration de ce dernier, nous nous sommes divisés en deux groupes: Cédric et </a:t>
            </a:r>
            <a:r>
              <a:rPr lang="fr-FR" sz="1600" dirty="0" err="1">
                <a:solidFill>
                  <a:srgbClr val="FFAB40"/>
                </a:solidFill>
              </a:rPr>
              <a:t>Amiels</a:t>
            </a:r>
            <a:r>
              <a:rPr lang="fr-FR" sz="1600" dirty="0">
                <a:solidFill>
                  <a:srgbClr val="FFAB40"/>
                </a:solidFill>
              </a:rPr>
              <a:t> se sont chargés du côté serveur, pendant que Anis et Ckevin se sont penchés sur le côté client.</a:t>
            </a:r>
          </a:p>
        </p:txBody>
      </p:sp>
      <p:sp>
        <p:nvSpPr>
          <p:cNvPr id="2" name="Signe Moins 1">
            <a:extLst>
              <a:ext uri="{FF2B5EF4-FFF2-40B4-BE49-F238E27FC236}">
                <a16:creationId xmlns:a16="http://schemas.microsoft.com/office/drawing/2014/main" id="{E9E82D3D-4ECC-7305-C801-D2FC847C4859}"/>
              </a:ext>
            </a:extLst>
          </p:cNvPr>
          <p:cNvSpPr/>
          <p:nvPr/>
        </p:nvSpPr>
        <p:spPr>
          <a:xfrm>
            <a:off x="2025447" y="486784"/>
            <a:ext cx="9891250" cy="294967"/>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Signe Moins 3">
            <a:extLst>
              <a:ext uri="{FF2B5EF4-FFF2-40B4-BE49-F238E27FC236}">
                <a16:creationId xmlns:a16="http://schemas.microsoft.com/office/drawing/2014/main" id="{C6775A87-A2FB-8E21-A503-7EC5C3A6CCE7}"/>
              </a:ext>
            </a:extLst>
          </p:cNvPr>
          <p:cNvSpPr/>
          <p:nvPr/>
        </p:nvSpPr>
        <p:spPr>
          <a:xfrm>
            <a:off x="-142240" y="486784"/>
            <a:ext cx="1425348" cy="294967"/>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9446553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6B676C00-C6A9-2284-54DF-8DE434030DB9}"/>
              </a:ext>
            </a:extLst>
          </p:cNvPr>
          <p:cNvSpPr txBox="1"/>
          <p:nvPr/>
        </p:nvSpPr>
        <p:spPr>
          <a:xfrm>
            <a:off x="3637280" y="184366"/>
            <a:ext cx="4338320" cy="646331"/>
          </a:xfrm>
          <a:prstGeom prst="rect">
            <a:avLst/>
          </a:prstGeom>
          <a:noFill/>
        </p:spPr>
        <p:txBody>
          <a:bodyPr wrap="square" rtlCol="0">
            <a:spAutoFit/>
          </a:bodyPr>
          <a:lstStyle/>
          <a:p>
            <a:pPr algn="ctr"/>
            <a:r>
              <a:rPr lang="fr-FR" sz="3600" dirty="0">
                <a:solidFill>
                  <a:schemeClr val="bg2"/>
                </a:solidFill>
                <a:latin typeface="Montserrat ExtraBold" panose="00000900000000000000" pitchFamily="2" charset="0"/>
              </a:rPr>
              <a:t>For</a:t>
            </a:r>
            <a:r>
              <a:rPr lang="fr-FR" sz="3600" dirty="0">
                <a:solidFill>
                  <a:srgbClr val="FF9999"/>
                </a:solidFill>
                <a:latin typeface="Montserrat ExtraBold" panose="00000900000000000000" pitchFamily="2" charset="0"/>
              </a:rPr>
              <a:t>mu</a:t>
            </a:r>
            <a:r>
              <a:rPr lang="fr-FR" sz="3600" dirty="0">
                <a:solidFill>
                  <a:schemeClr val="tx2"/>
                </a:solidFill>
                <a:latin typeface="Montserrat ExtraBold" panose="00000900000000000000" pitchFamily="2" charset="0"/>
              </a:rPr>
              <a:t>les</a:t>
            </a:r>
          </a:p>
        </p:txBody>
      </p:sp>
      <p:sp>
        <p:nvSpPr>
          <p:cNvPr id="9" name="ZoneTexte 8">
            <a:extLst>
              <a:ext uri="{FF2B5EF4-FFF2-40B4-BE49-F238E27FC236}">
                <a16:creationId xmlns:a16="http://schemas.microsoft.com/office/drawing/2014/main" id="{907F9AD8-ED93-255F-94AE-FB23540EB77B}"/>
              </a:ext>
            </a:extLst>
          </p:cNvPr>
          <p:cNvSpPr txBox="1"/>
          <p:nvPr/>
        </p:nvSpPr>
        <p:spPr>
          <a:xfrm>
            <a:off x="2159000" y="1331124"/>
            <a:ext cx="3037840" cy="461665"/>
          </a:xfrm>
          <a:prstGeom prst="rect">
            <a:avLst/>
          </a:prstGeom>
          <a:noFill/>
        </p:spPr>
        <p:txBody>
          <a:bodyPr wrap="square" rtlCol="0">
            <a:spAutoFit/>
          </a:bodyPr>
          <a:lstStyle/>
          <a:p>
            <a:pPr algn="ctr"/>
            <a:r>
              <a:rPr lang="fr-FR" sz="2400" dirty="0">
                <a:solidFill>
                  <a:schemeClr val="accent2"/>
                </a:solidFill>
              </a:rPr>
              <a:t>Pour vous </a:t>
            </a:r>
          </a:p>
        </p:txBody>
      </p:sp>
      <p:sp>
        <p:nvSpPr>
          <p:cNvPr id="10" name="ZoneTexte 9">
            <a:extLst>
              <a:ext uri="{FF2B5EF4-FFF2-40B4-BE49-F238E27FC236}">
                <a16:creationId xmlns:a16="http://schemas.microsoft.com/office/drawing/2014/main" id="{85D6B871-9F35-1CD6-856A-187AAC8E20EF}"/>
              </a:ext>
            </a:extLst>
          </p:cNvPr>
          <p:cNvSpPr txBox="1"/>
          <p:nvPr/>
        </p:nvSpPr>
        <p:spPr>
          <a:xfrm>
            <a:off x="6873240" y="1331125"/>
            <a:ext cx="2915920" cy="461665"/>
          </a:xfrm>
          <a:prstGeom prst="rect">
            <a:avLst/>
          </a:prstGeom>
          <a:noFill/>
        </p:spPr>
        <p:txBody>
          <a:bodyPr wrap="square" rtlCol="0">
            <a:spAutoFit/>
          </a:bodyPr>
          <a:lstStyle/>
          <a:p>
            <a:pPr algn="ctr"/>
            <a:r>
              <a:rPr lang="fr-FR" sz="2400" dirty="0">
                <a:solidFill>
                  <a:srgbClr val="FF9999"/>
                </a:solidFill>
              </a:rPr>
              <a:t>Pour vos </a:t>
            </a:r>
            <a:r>
              <a:rPr lang="fr-FR" sz="2400" dirty="0">
                <a:solidFill>
                  <a:srgbClr val="FFAB40"/>
                </a:solidFill>
              </a:rPr>
              <a:t>clients</a:t>
            </a:r>
          </a:p>
        </p:txBody>
      </p:sp>
      <p:sp>
        <p:nvSpPr>
          <p:cNvPr id="11" name="ZoneTexte 10">
            <a:extLst>
              <a:ext uri="{FF2B5EF4-FFF2-40B4-BE49-F238E27FC236}">
                <a16:creationId xmlns:a16="http://schemas.microsoft.com/office/drawing/2014/main" id="{1ED04CAF-5DAB-46C2-8541-2A902E3AF6E3}"/>
              </a:ext>
            </a:extLst>
          </p:cNvPr>
          <p:cNvSpPr txBox="1"/>
          <p:nvPr/>
        </p:nvSpPr>
        <p:spPr>
          <a:xfrm>
            <a:off x="2499360" y="2441414"/>
            <a:ext cx="2275840" cy="6340197"/>
          </a:xfrm>
          <a:prstGeom prst="rect">
            <a:avLst/>
          </a:prstGeom>
          <a:noFill/>
        </p:spPr>
        <p:txBody>
          <a:bodyPr wrap="square" rtlCol="0">
            <a:spAutoFit/>
          </a:bodyPr>
          <a:lstStyle/>
          <a:p>
            <a:pPr algn="ctr"/>
            <a:r>
              <a:rPr lang="fr-FR" sz="1600" dirty="0">
                <a:solidFill>
                  <a:schemeClr val="accent2"/>
                </a:solidFill>
              </a:rPr>
              <a:t>Vous bénéficierez d’un accès administrateur d’où vous pourrez avoir un œil sur tout ce qui se passe sur votre site. Vous aurez aussi accès à un grand nombre de fonctionnalités comme la vue d’ensemble sur les utilisateurs créés, connectés mais aussi sur le statut de chaque quiz.</a:t>
            </a: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a:p>
            <a:endParaRPr lang="fr-FR" dirty="0">
              <a:solidFill>
                <a:srgbClr val="FFAB40"/>
              </a:solidFill>
            </a:endParaRPr>
          </a:p>
        </p:txBody>
      </p:sp>
      <p:sp>
        <p:nvSpPr>
          <p:cNvPr id="12" name="ZoneTexte 11">
            <a:extLst>
              <a:ext uri="{FF2B5EF4-FFF2-40B4-BE49-F238E27FC236}">
                <a16:creationId xmlns:a16="http://schemas.microsoft.com/office/drawing/2014/main" id="{FBD52A32-9D87-5507-764F-CFEE01517EF2}"/>
              </a:ext>
            </a:extLst>
          </p:cNvPr>
          <p:cNvSpPr txBox="1"/>
          <p:nvPr/>
        </p:nvSpPr>
        <p:spPr>
          <a:xfrm>
            <a:off x="-741680" y="5506720"/>
            <a:ext cx="3088640" cy="1569660"/>
          </a:xfrm>
          <a:prstGeom prst="rect">
            <a:avLst/>
          </a:prstGeom>
          <a:noFill/>
        </p:spPr>
        <p:txBody>
          <a:bodyPr wrap="square" rtlCol="0">
            <a:spAutoFit/>
          </a:bodyPr>
          <a:lstStyle/>
          <a:p>
            <a:pPr algn="ctr"/>
            <a:r>
              <a:rPr lang="fr-FR" sz="9600" dirty="0">
                <a:solidFill>
                  <a:schemeClr val="bg2"/>
                </a:solidFill>
              </a:rPr>
              <a:t>0</a:t>
            </a:r>
            <a:r>
              <a:rPr lang="fr-FR" sz="9600" dirty="0">
                <a:solidFill>
                  <a:srgbClr val="FF9999"/>
                </a:solidFill>
              </a:rPr>
              <a:t>3</a:t>
            </a:r>
          </a:p>
        </p:txBody>
      </p:sp>
      <p:sp>
        <p:nvSpPr>
          <p:cNvPr id="13" name="ZoneTexte 12">
            <a:extLst>
              <a:ext uri="{FF2B5EF4-FFF2-40B4-BE49-F238E27FC236}">
                <a16:creationId xmlns:a16="http://schemas.microsoft.com/office/drawing/2014/main" id="{EA515568-FFA4-E7D8-37E6-8D7BDE8884AF}"/>
              </a:ext>
            </a:extLst>
          </p:cNvPr>
          <p:cNvSpPr txBox="1"/>
          <p:nvPr/>
        </p:nvSpPr>
        <p:spPr>
          <a:xfrm>
            <a:off x="6106160" y="1801631"/>
            <a:ext cx="1910080" cy="400110"/>
          </a:xfrm>
          <a:prstGeom prst="rect">
            <a:avLst/>
          </a:prstGeom>
          <a:noFill/>
        </p:spPr>
        <p:txBody>
          <a:bodyPr wrap="square" rtlCol="0">
            <a:spAutoFit/>
          </a:bodyPr>
          <a:lstStyle/>
          <a:p>
            <a:pPr algn="ctr"/>
            <a:r>
              <a:rPr lang="fr-FR" sz="2000" dirty="0">
                <a:solidFill>
                  <a:srgbClr val="FF9999"/>
                </a:solidFill>
              </a:rPr>
              <a:t>Entreprises</a:t>
            </a:r>
          </a:p>
        </p:txBody>
      </p:sp>
      <p:sp>
        <p:nvSpPr>
          <p:cNvPr id="14" name="ZoneTexte 13">
            <a:extLst>
              <a:ext uri="{FF2B5EF4-FFF2-40B4-BE49-F238E27FC236}">
                <a16:creationId xmlns:a16="http://schemas.microsoft.com/office/drawing/2014/main" id="{7666DD1F-222A-71E6-3699-524A98F2A4A8}"/>
              </a:ext>
            </a:extLst>
          </p:cNvPr>
          <p:cNvSpPr txBox="1"/>
          <p:nvPr/>
        </p:nvSpPr>
        <p:spPr>
          <a:xfrm>
            <a:off x="8331200" y="1801631"/>
            <a:ext cx="1793240" cy="400110"/>
          </a:xfrm>
          <a:prstGeom prst="rect">
            <a:avLst/>
          </a:prstGeom>
          <a:noFill/>
        </p:spPr>
        <p:txBody>
          <a:bodyPr wrap="square" rtlCol="0">
            <a:spAutoFit/>
          </a:bodyPr>
          <a:lstStyle/>
          <a:p>
            <a:pPr algn="ctr"/>
            <a:r>
              <a:rPr lang="fr-FR" sz="2000" dirty="0">
                <a:solidFill>
                  <a:srgbClr val="FFAB40"/>
                </a:solidFill>
              </a:rPr>
              <a:t>Ecoles</a:t>
            </a:r>
          </a:p>
        </p:txBody>
      </p:sp>
      <p:sp>
        <p:nvSpPr>
          <p:cNvPr id="15" name="ZoneTexte 14">
            <a:extLst>
              <a:ext uri="{FF2B5EF4-FFF2-40B4-BE49-F238E27FC236}">
                <a16:creationId xmlns:a16="http://schemas.microsoft.com/office/drawing/2014/main" id="{2E9BBF35-7B4C-4589-3023-8E0AB09D7467}"/>
              </a:ext>
            </a:extLst>
          </p:cNvPr>
          <p:cNvSpPr txBox="1"/>
          <p:nvPr/>
        </p:nvSpPr>
        <p:spPr>
          <a:xfrm>
            <a:off x="6289040" y="2441414"/>
            <a:ext cx="2042160" cy="3293209"/>
          </a:xfrm>
          <a:prstGeom prst="rect">
            <a:avLst/>
          </a:prstGeom>
          <a:noFill/>
        </p:spPr>
        <p:txBody>
          <a:bodyPr wrap="square" rtlCol="0">
            <a:spAutoFit/>
          </a:bodyPr>
          <a:lstStyle/>
          <a:p>
            <a:r>
              <a:rPr lang="fr-FR" sz="1600" dirty="0">
                <a:solidFill>
                  <a:srgbClr val="FF9999"/>
                </a:solidFill>
              </a:rPr>
              <a:t>Leurs statuts leur donneront accès à un vue d’ensemble sur les quiz créés, leurs statuts ainsi que le nom des personnes ayant répondu. Enfin ils auront une vue sur le pourcentage associé à chaque réponse. </a:t>
            </a:r>
          </a:p>
          <a:p>
            <a:endParaRPr lang="fr-FR" sz="1600" dirty="0">
              <a:solidFill>
                <a:srgbClr val="FFAB40"/>
              </a:solidFill>
            </a:endParaRPr>
          </a:p>
        </p:txBody>
      </p:sp>
      <p:sp>
        <p:nvSpPr>
          <p:cNvPr id="16" name="ZoneTexte 15">
            <a:extLst>
              <a:ext uri="{FF2B5EF4-FFF2-40B4-BE49-F238E27FC236}">
                <a16:creationId xmlns:a16="http://schemas.microsoft.com/office/drawing/2014/main" id="{766761A5-0EC5-2685-E1A6-C3B2BD9D2CA2}"/>
              </a:ext>
            </a:extLst>
          </p:cNvPr>
          <p:cNvSpPr txBox="1"/>
          <p:nvPr/>
        </p:nvSpPr>
        <p:spPr>
          <a:xfrm>
            <a:off x="8610600" y="2441414"/>
            <a:ext cx="1910080" cy="2857904"/>
          </a:xfrm>
          <a:prstGeom prst="rect">
            <a:avLst/>
          </a:prstGeom>
          <a:noFill/>
        </p:spPr>
        <p:txBody>
          <a:bodyPr wrap="square" rtlCol="0">
            <a:spAutoFit/>
          </a:bodyPr>
          <a:lstStyle/>
          <a:p>
            <a:r>
              <a:rPr lang="fr-FR" sz="1600" dirty="0">
                <a:solidFill>
                  <a:schemeClr val="tx2"/>
                </a:solidFill>
              </a:rPr>
              <a:t>Pour les écoles, on retrouve des fonctionnalités similaires avec les entreprises. Seulement cette fois-ci les écoles verront les noms et les notes associés à chaque élève.</a:t>
            </a:r>
          </a:p>
        </p:txBody>
      </p:sp>
      <p:sp>
        <p:nvSpPr>
          <p:cNvPr id="2" name="Signe Moins 1">
            <a:extLst>
              <a:ext uri="{FF2B5EF4-FFF2-40B4-BE49-F238E27FC236}">
                <a16:creationId xmlns:a16="http://schemas.microsoft.com/office/drawing/2014/main" id="{02FED03F-0A90-7A9B-3830-536A7E29BFFA}"/>
              </a:ext>
            </a:extLst>
          </p:cNvPr>
          <p:cNvSpPr/>
          <p:nvPr/>
        </p:nvSpPr>
        <p:spPr>
          <a:xfrm>
            <a:off x="-741680" y="323599"/>
            <a:ext cx="6080596" cy="367867"/>
          </a:xfrm>
          <a:prstGeom prst="mathMinus">
            <a:avLst/>
          </a:prstGeom>
          <a:solidFill>
            <a:schemeClr val="bg2"/>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igne Moins 2">
            <a:extLst>
              <a:ext uri="{FF2B5EF4-FFF2-40B4-BE49-F238E27FC236}">
                <a16:creationId xmlns:a16="http://schemas.microsoft.com/office/drawing/2014/main" id="{5D52C0DF-FF4E-C22F-6645-CC338635C470}"/>
              </a:ext>
            </a:extLst>
          </p:cNvPr>
          <p:cNvSpPr/>
          <p:nvPr/>
        </p:nvSpPr>
        <p:spPr>
          <a:xfrm>
            <a:off x="6213987" y="323599"/>
            <a:ext cx="6695768" cy="367867"/>
          </a:xfrm>
          <a:prstGeom prst="mathMinus">
            <a:avLst/>
          </a:prstGeom>
          <a:solidFill>
            <a:schemeClr val="tx2"/>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41616699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ous-titre 4">
            <a:extLst>
              <a:ext uri="{FF2B5EF4-FFF2-40B4-BE49-F238E27FC236}">
                <a16:creationId xmlns:a16="http://schemas.microsoft.com/office/drawing/2014/main" id="{64624B20-870A-4A5C-BBF7-625A94D14AAA}"/>
              </a:ext>
            </a:extLst>
          </p:cNvPr>
          <p:cNvSpPr>
            <a:spLocks noGrp="1"/>
          </p:cNvSpPr>
          <p:nvPr>
            <p:ph type="subTitle" idx="1"/>
          </p:nvPr>
        </p:nvSpPr>
        <p:spPr>
          <a:xfrm>
            <a:off x="7756066" y="3247900"/>
            <a:ext cx="3938093" cy="3163060"/>
          </a:xfrm>
        </p:spPr>
        <p:txBody>
          <a:bodyPr/>
          <a:lstStyle/>
          <a:p>
            <a:r>
              <a:rPr lang="fr-FR" dirty="0"/>
              <a:t>	Lorsque vous vous connecterez, vous arriverez sur cette interface où vous aurez une vue d’ensemble sur votre site.  Vous bénéficierez de deux actions propres à vous comme activer ou désactiver des comptes utilisateurs ou les quiz.</a:t>
            </a:r>
          </a:p>
        </p:txBody>
      </p:sp>
      <p:sp>
        <p:nvSpPr>
          <p:cNvPr id="4" name="Titre 3">
            <a:extLst>
              <a:ext uri="{FF2B5EF4-FFF2-40B4-BE49-F238E27FC236}">
                <a16:creationId xmlns:a16="http://schemas.microsoft.com/office/drawing/2014/main" id="{70A64D55-E07C-3AD1-2964-12E9EAB2F827}"/>
              </a:ext>
            </a:extLst>
          </p:cNvPr>
          <p:cNvSpPr>
            <a:spLocks noGrp="1"/>
          </p:cNvSpPr>
          <p:nvPr>
            <p:ph type="title"/>
          </p:nvPr>
        </p:nvSpPr>
        <p:spPr>
          <a:xfrm>
            <a:off x="0" y="0"/>
            <a:ext cx="6172400" cy="1255200"/>
          </a:xfrm>
        </p:spPr>
        <p:txBody>
          <a:bodyPr/>
          <a:lstStyle/>
          <a:p>
            <a:pPr algn="ctr"/>
            <a:r>
              <a:rPr lang="fr-FR" dirty="0">
                <a:solidFill>
                  <a:schemeClr val="bg2"/>
                </a:solidFill>
              </a:rPr>
              <a:t>Administrateur</a:t>
            </a:r>
          </a:p>
        </p:txBody>
      </p:sp>
      <p:pic>
        <p:nvPicPr>
          <p:cNvPr id="7" name="Image 6" descr="Une image contenant texte, capture d’écran, logiciel, Icône d’ordinateur&#10;&#10;Description générée automatiquement">
            <a:extLst>
              <a:ext uri="{FF2B5EF4-FFF2-40B4-BE49-F238E27FC236}">
                <a16:creationId xmlns:a16="http://schemas.microsoft.com/office/drawing/2014/main" id="{18AAEFC5-A7D4-3C17-1C8A-A78152C63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533" y="1092640"/>
            <a:ext cx="6095999" cy="3427326"/>
          </a:xfrm>
          <a:prstGeom prst="rect">
            <a:avLst/>
          </a:prstGeom>
        </p:spPr>
      </p:pic>
      <p:sp>
        <p:nvSpPr>
          <p:cNvPr id="2" name="Signe Moins 1">
            <a:extLst>
              <a:ext uri="{FF2B5EF4-FFF2-40B4-BE49-F238E27FC236}">
                <a16:creationId xmlns:a16="http://schemas.microsoft.com/office/drawing/2014/main" id="{43A8DB20-168F-EF00-E089-F2D6E776A8B8}"/>
              </a:ext>
            </a:extLst>
          </p:cNvPr>
          <p:cNvSpPr/>
          <p:nvPr/>
        </p:nvSpPr>
        <p:spPr>
          <a:xfrm>
            <a:off x="3697584" y="186812"/>
            <a:ext cx="9575964"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igne Moins 2">
            <a:extLst>
              <a:ext uri="{FF2B5EF4-FFF2-40B4-BE49-F238E27FC236}">
                <a16:creationId xmlns:a16="http://schemas.microsoft.com/office/drawing/2014/main" id="{E816A60C-4FC1-AEC3-B213-133D90D780CA}"/>
              </a:ext>
            </a:extLst>
          </p:cNvPr>
          <p:cNvSpPr/>
          <p:nvPr/>
        </p:nvSpPr>
        <p:spPr>
          <a:xfrm>
            <a:off x="0" y="186811"/>
            <a:ext cx="1341449"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850271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7ABDE89-401D-D202-0413-51E997680FCC}"/>
              </a:ext>
            </a:extLst>
          </p:cNvPr>
          <p:cNvSpPr>
            <a:spLocks noGrp="1"/>
          </p:cNvSpPr>
          <p:nvPr>
            <p:ph type="title"/>
          </p:nvPr>
        </p:nvSpPr>
        <p:spPr>
          <a:xfrm>
            <a:off x="2438400" y="20320"/>
            <a:ext cx="6269600" cy="1255200"/>
          </a:xfrm>
        </p:spPr>
        <p:txBody>
          <a:bodyPr/>
          <a:lstStyle/>
          <a:p>
            <a:pPr algn="ctr"/>
            <a:r>
              <a:rPr lang="fr-FR" dirty="0">
                <a:solidFill>
                  <a:srgbClr val="FF9999"/>
                </a:solidFill>
              </a:rPr>
              <a:t>Entreprises</a:t>
            </a:r>
          </a:p>
        </p:txBody>
      </p:sp>
      <p:sp>
        <p:nvSpPr>
          <p:cNvPr id="10" name="ZoneTexte 9">
            <a:extLst>
              <a:ext uri="{FF2B5EF4-FFF2-40B4-BE49-F238E27FC236}">
                <a16:creationId xmlns:a16="http://schemas.microsoft.com/office/drawing/2014/main" id="{9035A8A0-F983-07AC-007A-4524E40A9A31}"/>
              </a:ext>
            </a:extLst>
          </p:cNvPr>
          <p:cNvSpPr txBox="1"/>
          <p:nvPr/>
        </p:nvSpPr>
        <p:spPr>
          <a:xfrm>
            <a:off x="954035" y="3081457"/>
            <a:ext cx="3368040" cy="2308324"/>
          </a:xfrm>
          <a:prstGeom prst="rect">
            <a:avLst/>
          </a:prstGeom>
          <a:noFill/>
        </p:spPr>
        <p:txBody>
          <a:bodyPr wrap="square" rtlCol="0">
            <a:spAutoFit/>
          </a:bodyPr>
          <a:lstStyle/>
          <a:p>
            <a:pPr algn="ctr"/>
            <a:r>
              <a:rPr lang="fr-FR" sz="1800" dirty="0">
                <a:solidFill>
                  <a:srgbClr val="FF9999"/>
                </a:solidFill>
              </a:rPr>
              <a:t>Pendant de la création de votre compte, vous choisirez le rôle entreprise. Ensuite lors de votre connexion, vous arriverez sur cette interface où vous pourrez créer et surveiller l’avancé de vos questionnaires.</a:t>
            </a:r>
          </a:p>
        </p:txBody>
      </p:sp>
      <p:sp>
        <p:nvSpPr>
          <p:cNvPr id="2" name="Signe Moins 1">
            <a:extLst>
              <a:ext uri="{FF2B5EF4-FFF2-40B4-BE49-F238E27FC236}">
                <a16:creationId xmlns:a16="http://schemas.microsoft.com/office/drawing/2014/main" id="{F9E76663-A4BF-9C33-563D-BD0A1BC1F522}"/>
              </a:ext>
            </a:extLst>
          </p:cNvPr>
          <p:cNvSpPr/>
          <p:nvPr/>
        </p:nvSpPr>
        <p:spPr>
          <a:xfrm>
            <a:off x="-565112" y="216310"/>
            <a:ext cx="5432080"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igne Moins 2">
            <a:extLst>
              <a:ext uri="{FF2B5EF4-FFF2-40B4-BE49-F238E27FC236}">
                <a16:creationId xmlns:a16="http://schemas.microsoft.com/office/drawing/2014/main" id="{AD37D4D6-0448-BFF1-68AA-B68A4D952517}"/>
              </a:ext>
            </a:extLst>
          </p:cNvPr>
          <p:cNvSpPr/>
          <p:nvPr/>
        </p:nvSpPr>
        <p:spPr>
          <a:xfrm>
            <a:off x="6279431" y="216310"/>
            <a:ext cx="6541833" cy="320832"/>
          </a:xfrm>
          <a:prstGeom prst="mathMinus">
            <a:avLst/>
          </a:prstGeom>
          <a:solidFill>
            <a:srgbClr val="FF9999"/>
          </a:solidFill>
          <a:ln>
            <a:solidFill>
              <a:srgbClr val="FF99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descr="Une image contenant texte, capture d’écran, logiciel, Page web&#10;&#10;Le contenu généré par l’IA peut être incorrect.">
            <a:extLst>
              <a:ext uri="{FF2B5EF4-FFF2-40B4-BE49-F238E27FC236}">
                <a16:creationId xmlns:a16="http://schemas.microsoft.com/office/drawing/2014/main" id="{340E8657-3861-C4CF-0A94-F18114A7FC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6968" y="2576052"/>
            <a:ext cx="6931056" cy="3896817"/>
          </a:xfrm>
          <a:prstGeom prst="rect">
            <a:avLst/>
          </a:prstGeom>
        </p:spPr>
      </p:pic>
    </p:spTree>
    <p:extLst>
      <p:ext uri="{BB962C8B-B14F-4D97-AF65-F5344CB8AC3E}">
        <p14:creationId xmlns:p14="http://schemas.microsoft.com/office/powerpoint/2010/main" val="408227960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18BA467-9304-1411-D967-0F62CCC40D36}"/>
              </a:ext>
            </a:extLst>
          </p:cNvPr>
          <p:cNvSpPr>
            <a:spLocks noGrp="1"/>
          </p:cNvSpPr>
          <p:nvPr>
            <p:ph type="title"/>
          </p:nvPr>
        </p:nvSpPr>
        <p:spPr>
          <a:xfrm>
            <a:off x="-1126107" y="806727"/>
            <a:ext cx="6172400" cy="1255200"/>
          </a:xfrm>
        </p:spPr>
        <p:txBody>
          <a:bodyPr/>
          <a:lstStyle/>
          <a:p>
            <a:pPr algn="ctr"/>
            <a:r>
              <a:rPr lang="fr-FR" dirty="0"/>
              <a:t>Ecoles</a:t>
            </a:r>
          </a:p>
        </p:txBody>
      </p:sp>
      <p:sp>
        <p:nvSpPr>
          <p:cNvPr id="5" name="Espace réservé du texte 4">
            <a:extLst>
              <a:ext uri="{FF2B5EF4-FFF2-40B4-BE49-F238E27FC236}">
                <a16:creationId xmlns:a16="http://schemas.microsoft.com/office/drawing/2014/main" id="{C5932D45-15DC-049F-2E5E-F02106C1B80A}"/>
              </a:ext>
            </a:extLst>
          </p:cNvPr>
          <p:cNvSpPr>
            <a:spLocks noGrp="1"/>
          </p:cNvSpPr>
          <p:nvPr>
            <p:ph type="body" idx="1"/>
          </p:nvPr>
        </p:nvSpPr>
        <p:spPr>
          <a:xfrm>
            <a:off x="7295820" y="2576844"/>
            <a:ext cx="4249200" cy="3681200"/>
          </a:xfrm>
        </p:spPr>
        <p:txBody>
          <a:bodyPr/>
          <a:lstStyle/>
          <a:p>
            <a:pPr marL="186262" indent="0">
              <a:buNone/>
            </a:pPr>
            <a:r>
              <a:rPr lang="fr-FR" dirty="0">
                <a:solidFill>
                  <a:schemeClr val="tx2"/>
                </a:solidFill>
              </a:rPr>
              <a:t>Même chose que pour les entreprises à l’exception que cette fois-ci, vous choisirez le rôle école qui vous renverra sur cette interface lors de votre connexion. Vous aurez les mêmes fonctionnalités que les entreprises modifiées pour être adaptés à vos besoins</a:t>
            </a:r>
            <a:r>
              <a:rPr lang="fr-FR" dirty="0"/>
              <a:t>.</a:t>
            </a:r>
          </a:p>
        </p:txBody>
      </p:sp>
      <p:pic>
        <p:nvPicPr>
          <p:cNvPr id="7" name="Image 6" descr="Une image contenant texte, capture d’écran, logiciel, Page web&#10;&#10;Description générée automatiquement">
            <a:extLst>
              <a:ext uri="{FF2B5EF4-FFF2-40B4-BE49-F238E27FC236}">
                <a16:creationId xmlns:a16="http://schemas.microsoft.com/office/drawing/2014/main" id="{02C6AA32-D377-381A-48FD-7BB53AD3C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20" y="2753587"/>
            <a:ext cx="5862554" cy="3297686"/>
          </a:xfrm>
          <a:prstGeom prst="rect">
            <a:avLst/>
          </a:prstGeom>
        </p:spPr>
      </p:pic>
      <p:sp>
        <p:nvSpPr>
          <p:cNvPr id="2" name="Signe Moins 1">
            <a:extLst>
              <a:ext uri="{FF2B5EF4-FFF2-40B4-BE49-F238E27FC236}">
                <a16:creationId xmlns:a16="http://schemas.microsoft.com/office/drawing/2014/main" id="{49C19E8A-BDD5-2026-0E26-9A30AA26B73B}"/>
              </a:ext>
            </a:extLst>
          </p:cNvPr>
          <p:cNvSpPr/>
          <p:nvPr/>
        </p:nvSpPr>
        <p:spPr>
          <a:xfrm>
            <a:off x="1211580" y="1012723"/>
            <a:ext cx="12506724"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Signe Moins 2">
            <a:extLst>
              <a:ext uri="{FF2B5EF4-FFF2-40B4-BE49-F238E27FC236}">
                <a16:creationId xmlns:a16="http://schemas.microsoft.com/office/drawing/2014/main" id="{A10BE1ED-A0FE-0197-8266-3A9D27A950C7}"/>
              </a:ext>
            </a:extLst>
          </p:cNvPr>
          <p:cNvSpPr/>
          <p:nvPr/>
        </p:nvSpPr>
        <p:spPr>
          <a:xfrm>
            <a:off x="0" y="1012722"/>
            <a:ext cx="1211580" cy="323279"/>
          </a:xfrm>
          <a:prstGeom prst="mathMinus">
            <a:avLst/>
          </a:prstGeom>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201376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73FDAAFD-D4AE-6FF3-F591-560DFC906D80}"/>
              </a:ext>
            </a:extLst>
          </p:cNvPr>
          <p:cNvSpPr>
            <a:spLocks noGrp="1"/>
          </p:cNvSpPr>
          <p:nvPr>
            <p:ph type="title"/>
          </p:nvPr>
        </p:nvSpPr>
        <p:spPr>
          <a:xfrm>
            <a:off x="2734693" y="0"/>
            <a:ext cx="6172400" cy="1255200"/>
          </a:xfrm>
        </p:spPr>
        <p:txBody>
          <a:bodyPr/>
          <a:lstStyle/>
          <a:p>
            <a:pPr algn="ctr"/>
            <a:r>
              <a:rPr lang="fr-FR" sz="3600" dirty="0">
                <a:solidFill>
                  <a:schemeClr val="bg2"/>
                </a:solidFill>
              </a:rPr>
              <a:t>Projet</a:t>
            </a:r>
          </a:p>
        </p:txBody>
      </p:sp>
      <p:sp>
        <p:nvSpPr>
          <p:cNvPr id="5" name="ZoneTexte 4">
            <a:extLst>
              <a:ext uri="{FF2B5EF4-FFF2-40B4-BE49-F238E27FC236}">
                <a16:creationId xmlns:a16="http://schemas.microsoft.com/office/drawing/2014/main" id="{4DB129BC-BDC4-0A6D-9206-366988F3B0A2}"/>
              </a:ext>
            </a:extLst>
          </p:cNvPr>
          <p:cNvSpPr txBox="1"/>
          <p:nvPr/>
        </p:nvSpPr>
        <p:spPr>
          <a:xfrm>
            <a:off x="6281866" y="1471620"/>
            <a:ext cx="6024880" cy="3739998"/>
          </a:xfrm>
          <a:prstGeom prst="rect">
            <a:avLst/>
          </a:prstGeom>
          <a:noFill/>
        </p:spPr>
        <p:txBody>
          <a:bodyPr wrap="square" rtlCol="0">
            <a:spAutoFit/>
          </a:bodyPr>
          <a:lstStyle/>
          <a:p>
            <a:pPr>
              <a:lnSpc>
                <a:spcPct val="150000"/>
              </a:lnSpc>
            </a:pPr>
            <a:r>
              <a:rPr lang="fr-FR" sz="1600" dirty="0">
                <a:solidFill>
                  <a:schemeClr val="bg2"/>
                </a:solidFill>
              </a:rPr>
              <a:t>- Innovation en termes de gain de temps.</a:t>
            </a:r>
          </a:p>
          <a:p>
            <a:pPr marL="285750" indent="-285750">
              <a:lnSpc>
                <a:spcPct val="150000"/>
              </a:lnSpc>
              <a:buFontTx/>
              <a:buChar char="-"/>
            </a:pPr>
            <a:endParaRPr lang="fr-FR" sz="1600" dirty="0">
              <a:solidFill>
                <a:schemeClr val="bg2"/>
              </a:solidFill>
            </a:endParaRPr>
          </a:p>
          <a:p>
            <a:pPr>
              <a:lnSpc>
                <a:spcPct val="150000"/>
              </a:lnSpc>
            </a:pPr>
            <a:r>
              <a:rPr lang="fr-FR" sz="1600" dirty="0">
                <a:solidFill>
                  <a:schemeClr val="bg2"/>
                </a:solidFill>
              </a:rPr>
              <a:t>- Interface ludique et chaleureuse.</a:t>
            </a:r>
          </a:p>
          <a:p>
            <a:pPr marL="285750" indent="-285750">
              <a:lnSpc>
                <a:spcPct val="150000"/>
              </a:lnSpc>
              <a:buFontTx/>
              <a:buChar char="-"/>
            </a:pPr>
            <a:endParaRPr lang="fr-FR" sz="1600" dirty="0">
              <a:solidFill>
                <a:schemeClr val="bg2"/>
              </a:solidFill>
            </a:endParaRPr>
          </a:p>
          <a:p>
            <a:pPr>
              <a:lnSpc>
                <a:spcPct val="150000"/>
              </a:lnSpc>
            </a:pPr>
            <a:r>
              <a:rPr lang="fr-FR" sz="1600" dirty="0">
                <a:solidFill>
                  <a:schemeClr val="bg2"/>
                </a:solidFill>
              </a:rPr>
              <a:t>- Facile d’utilisation, tutoriels disponibles si besoin.</a:t>
            </a:r>
          </a:p>
          <a:p>
            <a:pPr marL="285750" indent="-285750">
              <a:lnSpc>
                <a:spcPct val="150000"/>
              </a:lnSpc>
              <a:buFontTx/>
              <a:buChar char="-"/>
            </a:pPr>
            <a:endParaRPr lang="fr-FR" sz="1600" dirty="0">
              <a:solidFill>
                <a:schemeClr val="bg2"/>
              </a:solidFill>
            </a:endParaRPr>
          </a:p>
          <a:p>
            <a:pPr>
              <a:lnSpc>
                <a:spcPct val="150000"/>
              </a:lnSpc>
            </a:pPr>
            <a:r>
              <a:rPr lang="fr-FR" sz="1600" dirty="0">
                <a:solidFill>
                  <a:schemeClr val="bg2"/>
                </a:solidFill>
              </a:rPr>
              <a:t>- Possibilités de prendre contact si une question ou problèmes     persistent.</a:t>
            </a:r>
          </a:p>
          <a:p>
            <a:pPr marL="285750" indent="-285750">
              <a:lnSpc>
                <a:spcPct val="150000"/>
              </a:lnSpc>
              <a:buFontTx/>
              <a:buChar char="-"/>
            </a:pPr>
            <a:endParaRPr lang="fr-FR" sz="1600" dirty="0">
              <a:solidFill>
                <a:schemeClr val="bg2"/>
              </a:solidFill>
            </a:endParaRPr>
          </a:p>
          <a:p>
            <a:pPr>
              <a:lnSpc>
                <a:spcPct val="150000"/>
              </a:lnSpc>
            </a:pPr>
            <a:r>
              <a:rPr lang="fr-FR" sz="1600" dirty="0">
                <a:solidFill>
                  <a:schemeClr val="bg2"/>
                </a:solidFill>
              </a:rPr>
              <a:t>- Transparence sur le projet.</a:t>
            </a:r>
          </a:p>
        </p:txBody>
      </p:sp>
      <p:pic>
        <p:nvPicPr>
          <p:cNvPr id="7" name="Image 6" descr="Une image contenant texte, capture d’écran, Police, conception&#10;&#10;Description générée automatiquement">
            <a:extLst>
              <a:ext uri="{FF2B5EF4-FFF2-40B4-BE49-F238E27FC236}">
                <a16:creationId xmlns:a16="http://schemas.microsoft.com/office/drawing/2014/main" id="{D1F566F1-242A-009D-3014-05E9D6A1C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41" y="2113340"/>
            <a:ext cx="6095999" cy="2896318"/>
          </a:xfrm>
          <a:prstGeom prst="rect">
            <a:avLst/>
          </a:prstGeom>
        </p:spPr>
      </p:pic>
      <p:sp>
        <p:nvSpPr>
          <p:cNvPr id="2" name="ZoneTexte 1">
            <a:extLst>
              <a:ext uri="{FF2B5EF4-FFF2-40B4-BE49-F238E27FC236}">
                <a16:creationId xmlns:a16="http://schemas.microsoft.com/office/drawing/2014/main" id="{408B40C6-C974-44F4-2799-11F3306B4475}"/>
              </a:ext>
            </a:extLst>
          </p:cNvPr>
          <p:cNvSpPr txBox="1"/>
          <p:nvPr/>
        </p:nvSpPr>
        <p:spPr>
          <a:xfrm>
            <a:off x="-310393" y="-224341"/>
            <a:ext cx="2080470" cy="1569660"/>
          </a:xfrm>
          <a:prstGeom prst="rect">
            <a:avLst/>
          </a:prstGeom>
          <a:noFill/>
        </p:spPr>
        <p:txBody>
          <a:bodyPr wrap="square" rtlCol="0">
            <a:spAutoFit/>
          </a:bodyPr>
          <a:lstStyle/>
          <a:p>
            <a:pPr algn="ctr"/>
            <a:r>
              <a:rPr lang="fr-FR" sz="9600" dirty="0">
                <a:solidFill>
                  <a:schemeClr val="bg2"/>
                </a:solidFill>
              </a:rPr>
              <a:t>04</a:t>
            </a:r>
          </a:p>
        </p:txBody>
      </p:sp>
      <p:sp>
        <p:nvSpPr>
          <p:cNvPr id="3" name="Signe Moins 2">
            <a:extLst>
              <a:ext uri="{FF2B5EF4-FFF2-40B4-BE49-F238E27FC236}">
                <a16:creationId xmlns:a16="http://schemas.microsoft.com/office/drawing/2014/main" id="{0F91F1E3-4D5A-382E-0849-E5FA1BE0C9E1}"/>
              </a:ext>
            </a:extLst>
          </p:cNvPr>
          <p:cNvSpPr/>
          <p:nvPr/>
        </p:nvSpPr>
        <p:spPr>
          <a:xfrm>
            <a:off x="5820893" y="236680"/>
            <a:ext cx="7098694"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Signe Moins 5">
            <a:extLst>
              <a:ext uri="{FF2B5EF4-FFF2-40B4-BE49-F238E27FC236}">
                <a16:creationId xmlns:a16="http://schemas.microsoft.com/office/drawing/2014/main" id="{ECB1835B-D2C7-1842-08F8-9F3A0E168BA4}"/>
              </a:ext>
            </a:extLst>
          </p:cNvPr>
          <p:cNvSpPr/>
          <p:nvPr/>
        </p:nvSpPr>
        <p:spPr>
          <a:xfrm>
            <a:off x="869492" y="236680"/>
            <a:ext cx="4685733" cy="323809"/>
          </a:xfrm>
          <a:prstGeom prst="mathMinus">
            <a:avLst/>
          </a:prstGeom>
          <a:solidFill>
            <a:schemeClr val="bg2"/>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983495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27fcc14-8fc7-4e74-acb3-c7cb1a9b5ae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11EDF447733D641B56E061378CC1212" ma:contentTypeVersion="6" ma:contentTypeDescription="Create a new document." ma:contentTypeScope="" ma:versionID="9005497a31cf7e721c91e535bd529658">
  <xsd:schema xmlns:xsd="http://www.w3.org/2001/XMLSchema" xmlns:xs="http://www.w3.org/2001/XMLSchema" xmlns:p="http://schemas.microsoft.com/office/2006/metadata/properties" xmlns:ns3="927fcc14-8fc7-4e74-acb3-c7cb1a9b5aec" targetNamespace="http://schemas.microsoft.com/office/2006/metadata/properties" ma:root="true" ma:fieldsID="ccc3d158844a86c8fedb5ea3ed885c54" ns3:_="">
    <xsd:import namespace="927fcc14-8fc7-4e74-acb3-c7cb1a9b5aec"/>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7fcc14-8fc7-4e74-acb3-c7cb1a9b5ae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79FF9A6-66DA-4EC5-BD1F-39F6AC0D3807}">
  <ds:schemaRefs>
    <ds:schemaRef ds:uri="http://schemas.microsoft.com/office/infopath/2007/PartnerControls"/>
    <ds:schemaRef ds:uri="http://schemas.microsoft.com/office/2006/documentManagement/types"/>
    <ds:schemaRef ds:uri="http://purl.org/dc/dcmitype/"/>
    <ds:schemaRef ds:uri="http://schemas.microsoft.com/office/2006/metadata/properties"/>
    <ds:schemaRef ds:uri="http://purl.org/dc/terms/"/>
    <ds:schemaRef ds:uri="http://purl.org/dc/elements/1.1/"/>
    <ds:schemaRef ds:uri="http://www.w3.org/XML/1998/namespace"/>
    <ds:schemaRef ds:uri="http://schemas.openxmlformats.org/package/2006/metadata/core-properties"/>
    <ds:schemaRef ds:uri="927fcc14-8fc7-4e74-acb3-c7cb1a9b5aec"/>
  </ds:schemaRefs>
</ds:datastoreItem>
</file>

<file path=customXml/itemProps2.xml><?xml version="1.0" encoding="utf-8"?>
<ds:datastoreItem xmlns:ds="http://schemas.openxmlformats.org/officeDocument/2006/customXml" ds:itemID="{DA036D0A-E3DF-4DFD-B645-2B7CD21C81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7fcc14-8fc7-4e74-acb3-c7cb1a9b5a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120520-64A4-4010-8AD1-44A4A5F10A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Futuristic Background _ by Slidesgo</Template>
  <TotalTime>571</TotalTime>
  <Words>738</Words>
  <Application>Microsoft Office PowerPoint</Application>
  <PresentationFormat>Grand écran</PresentationFormat>
  <Paragraphs>104</Paragraphs>
  <Slides>19</Slides>
  <Notes>1</Notes>
  <HiddenSlides>0</HiddenSlides>
  <MMClips>0</MMClips>
  <ScaleCrop>false</ScaleCrop>
  <HeadingPairs>
    <vt:vector size="4" baseType="variant">
      <vt:variant>
        <vt:lpstr>Thème</vt:lpstr>
      </vt:variant>
      <vt:variant>
        <vt:i4>2</vt:i4>
      </vt:variant>
      <vt:variant>
        <vt:lpstr>Titres des diapositives</vt:lpstr>
      </vt:variant>
      <vt:variant>
        <vt:i4>19</vt:i4>
      </vt:variant>
    </vt:vector>
  </HeadingPairs>
  <TitlesOfParts>
    <vt:vector size="21" baseType="lpstr">
      <vt:lpstr>Futuristic Background by Slidesgo</vt:lpstr>
      <vt:lpstr>Slidesgo Final Pages</vt:lpstr>
      <vt:lpstr>Présentation PowerPoint</vt:lpstr>
      <vt:lpstr>SOMMAIRE</vt:lpstr>
      <vt:lpstr>A propos</vt:lpstr>
      <vt:lpstr>Présentation PowerPoint</vt:lpstr>
      <vt:lpstr>Présentation PowerPoint</vt:lpstr>
      <vt:lpstr>Administrateur</vt:lpstr>
      <vt:lpstr>Entreprises</vt:lpstr>
      <vt:lpstr>Ecoles</vt:lpstr>
      <vt:lpstr>Projet</vt:lpstr>
      <vt:lpstr>Page d’accueil</vt:lpstr>
      <vt:lpstr>Formulaire d’inscription</vt:lpstr>
      <vt:lpstr>Présentation PowerPoint</vt:lpstr>
      <vt:lpstr>Interfaces graphiques</vt:lpstr>
      <vt:lpstr>Page « fonctionnalités »</vt:lpstr>
      <vt:lpstr> Page « à propos »</vt:lpstr>
      <vt:lpstr>Page « contact » </vt:lpstr>
      <vt:lpstr>Présentation PowerPoint</vt:lpstr>
      <vt:lpstr>Conclusion</vt:lpstr>
      <vt:lpstr>Adoptez-Nous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Ckevin RANDRIANIRINA</dc:creator>
  <cp:lastModifiedBy>Ckevin RANDRIANIRINA</cp:lastModifiedBy>
  <cp:revision>5</cp:revision>
  <dcterms:created xsi:type="dcterms:W3CDTF">2025-02-06T09:09:42Z</dcterms:created>
  <dcterms:modified xsi:type="dcterms:W3CDTF">2025-02-07T10:08:58Z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0x010100711EDF447733D641B56E061378CC1212</vt:lpwstr>
  </property>
</Properties>
</file>